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411" r:id="rId6"/>
    <p:sldId id="2275" r:id="rId7"/>
    <p:sldId id="2228" r:id="rId8"/>
    <p:sldId id="2179" r:id="rId9"/>
    <p:sldId id="2187" r:id="rId10"/>
    <p:sldId id="2174" r:id="rId11"/>
    <p:sldId id="291" r:id="rId12"/>
    <p:sldId id="2186" r:id="rId13"/>
    <p:sldId id="2147472540" r:id="rId14"/>
    <p:sldId id="2147472541" r:id="rId15"/>
    <p:sldId id="2147472542" r:id="rId16"/>
    <p:sldId id="2147472543" r:id="rId17"/>
    <p:sldId id="2180" r:id="rId18"/>
    <p:sldId id="2229" r:id="rId19"/>
    <p:sldId id="2237" r:id="rId20"/>
    <p:sldId id="2232" r:id="rId21"/>
    <p:sldId id="2268" r:id="rId22"/>
    <p:sldId id="2269" r:id="rId23"/>
    <p:sldId id="2182" r:id="rId24"/>
    <p:sldId id="2236" r:id="rId25"/>
    <p:sldId id="296" r:id="rId26"/>
    <p:sldId id="2189" r:id="rId27"/>
    <p:sldId id="2147472539" r:id="rId28"/>
    <p:sldId id="2147472538" r:id="rId29"/>
    <p:sldId id="3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C000"/>
    <a:srgbClr val="9D72C4"/>
    <a:srgbClr val="038FB2"/>
    <a:srgbClr val="FCD01F"/>
    <a:srgbClr val="A87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DC5FB-899D-4D6F-8A33-2CF59205B003}" v="119" dt="2025-09-26T17:52:53.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Base Cost</c:v>
                </c:pt>
              </c:strCache>
            </c:strRef>
          </c:tx>
          <c:spPr>
            <a:solidFill>
              <a:schemeClr val="accent1"/>
            </a:solidFill>
            <a:ln>
              <a:noFill/>
            </a:ln>
            <a:effectLst/>
          </c:spPr>
          <c:invertIfNegative val="0"/>
          <c:cat>
            <c:strRef>
              <c:f>Sheet1!$A$2:$A$3</c:f>
              <c:strCache>
                <c:ptCount val="2"/>
                <c:pt idx="0">
                  <c:v>Public Sector Comparator</c:v>
                </c:pt>
                <c:pt idx="1">
                  <c:v>Public-Private Partnership</c:v>
                </c:pt>
              </c:strCache>
            </c:strRef>
          </c:cat>
          <c:val>
            <c:numRef>
              <c:f>Sheet1!$B$2:$B$3</c:f>
              <c:numCache>
                <c:formatCode>General</c:formatCode>
                <c:ptCount val="2"/>
                <c:pt idx="0">
                  <c:v>65</c:v>
                </c:pt>
                <c:pt idx="1">
                  <c:v>55</c:v>
                </c:pt>
              </c:numCache>
            </c:numRef>
          </c:val>
          <c:extLst>
            <c:ext xmlns:c16="http://schemas.microsoft.com/office/drawing/2014/chart" uri="{C3380CC4-5D6E-409C-BE32-E72D297353CC}">
              <c16:uniqueId val="{00000000-2593-A046-AB18-FC8F24450439}"/>
            </c:ext>
          </c:extLst>
        </c:ser>
        <c:ser>
          <c:idx val="1"/>
          <c:order val="1"/>
          <c:tx>
            <c:strRef>
              <c:f>Sheet1!$C$1</c:f>
              <c:strCache>
                <c:ptCount val="1"/>
                <c:pt idx="0">
                  <c:v>Financing Cost</c:v>
                </c:pt>
              </c:strCache>
            </c:strRef>
          </c:tx>
          <c:spPr>
            <a:solidFill>
              <a:schemeClr val="accent2"/>
            </a:solidFill>
            <a:ln>
              <a:noFill/>
            </a:ln>
            <a:effectLst/>
          </c:spPr>
          <c:invertIfNegative val="0"/>
          <c:cat>
            <c:strRef>
              <c:f>Sheet1!$A$2:$A$3</c:f>
              <c:strCache>
                <c:ptCount val="2"/>
                <c:pt idx="0">
                  <c:v>Public Sector Comparator</c:v>
                </c:pt>
                <c:pt idx="1">
                  <c:v>Public-Private Partnership</c:v>
                </c:pt>
              </c:strCache>
            </c:strRef>
          </c:cat>
          <c:val>
            <c:numRef>
              <c:f>Sheet1!$C$2:$C$3</c:f>
              <c:numCache>
                <c:formatCode>General</c:formatCode>
                <c:ptCount val="2"/>
                <c:pt idx="0">
                  <c:v>15</c:v>
                </c:pt>
                <c:pt idx="1">
                  <c:v>20</c:v>
                </c:pt>
              </c:numCache>
            </c:numRef>
          </c:val>
          <c:extLst>
            <c:ext xmlns:c16="http://schemas.microsoft.com/office/drawing/2014/chart" uri="{C3380CC4-5D6E-409C-BE32-E72D297353CC}">
              <c16:uniqueId val="{00000001-2593-A046-AB18-FC8F24450439}"/>
            </c:ext>
          </c:extLst>
        </c:ser>
        <c:ser>
          <c:idx val="2"/>
          <c:order val="2"/>
          <c:tx>
            <c:strRef>
              <c:f>Sheet1!$D$1</c:f>
              <c:strCache>
                <c:ptCount val="1"/>
                <c:pt idx="0">
                  <c:v>Retained Risk</c:v>
                </c:pt>
              </c:strCache>
            </c:strRef>
          </c:tx>
          <c:spPr>
            <a:solidFill>
              <a:srgbClr val="FF0000"/>
            </a:solidFill>
            <a:ln>
              <a:noFill/>
            </a:ln>
            <a:effectLst/>
          </c:spPr>
          <c:invertIfNegative val="0"/>
          <c:cat>
            <c:strRef>
              <c:f>Sheet1!$A$2:$A$3</c:f>
              <c:strCache>
                <c:ptCount val="2"/>
                <c:pt idx="0">
                  <c:v>Public Sector Comparator</c:v>
                </c:pt>
                <c:pt idx="1">
                  <c:v>Public-Private Partnership</c:v>
                </c:pt>
              </c:strCache>
            </c:strRef>
          </c:cat>
          <c:val>
            <c:numRef>
              <c:f>Sheet1!$D$2:$D$3</c:f>
              <c:numCache>
                <c:formatCode>General</c:formatCode>
                <c:ptCount val="2"/>
                <c:pt idx="0">
                  <c:v>26</c:v>
                </c:pt>
                <c:pt idx="1">
                  <c:v>7</c:v>
                </c:pt>
              </c:numCache>
            </c:numRef>
          </c:val>
          <c:extLst>
            <c:ext xmlns:c16="http://schemas.microsoft.com/office/drawing/2014/chart" uri="{C3380CC4-5D6E-409C-BE32-E72D297353CC}">
              <c16:uniqueId val="{00000002-2593-A046-AB18-FC8F24450439}"/>
            </c:ext>
          </c:extLst>
        </c:ser>
        <c:ser>
          <c:idx val="3"/>
          <c:order val="3"/>
          <c:tx>
            <c:strRef>
              <c:f>Sheet1!$E$1</c:f>
              <c:strCache>
                <c:ptCount val="1"/>
                <c:pt idx="0">
                  <c:v>Ancillary Cost</c:v>
                </c:pt>
              </c:strCache>
            </c:strRef>
          </c:tx>
          <c:spPr>
            <a:solidFill>
              <a:schemeClr val="accent4"/>
            </a:solidFill>
            <a:ln>
              <a:noFill/>
            </a:ln>
            <a:effectLst/>
          </c:spPr>
          <c:invertIfNegative val="0"/>
          <c:cat>
            <c:strRef>
              <c:f>Sheet1!$A$2:$A$3</c:f>
              <c:strCache>
                <c:ptCount val="2"/>
                <c:pt idx="0">
                  <c:v>Public Sector Comparator</c:v>
                </c:pt>
                <c:pt idx="1">
                  <c:v>Public-Private Partnership</c:v>
                </c:pt>
              </c:strCache>
            </c:strRef>
          </c:cat>
          <c:val>
            <c:numRef>
              <c:f>Sheet1!$E$2:$E$3</c:f>
              <c:numCache>
                <c:formatCode>General</c:formatCode>
                <c:ptCount val="2"/>
                <c:pt idx="0">
                  <c:v>10</c:v>
                </c:pt>
                <c:pt idx="1">
                  <c:v>15</c:v>
                </c:pt>
              </c:numCache>
            </c:numRef>
          </c:val>
          <c:extLst>
            <c:ext xmlns:c16="http://schemas.microsoft.com/office/drawing/2014/chart" uri="{C3380CC4-5D6E-409C-BE32-E72D297353CC}">
              <c16:uniqueId val="{00000003-2593-A046-AB18-FC8F24450439}"/>
            </c:ext>
          </c:extLst>
        </c:ser>
        <c:ser>
          <c:idx val="4"/>
          <c:order val="4"/>
          <c:tx>
            <c:strRef>
              <c:f>Sheet1!$F$1</c:f>
              <c:strCache>
                <c:ptCount val="1"/>
                <c:pt idx="0">
                  <c:v>Value for Money</c:v>
                </c:pt>
              </c:strCache>
            </c:strRef>
          </c:tx>
          <c:spPr>
            <a:pattFill prst="pct10">
              <a:fgClr>
                <a:srgbClr val="4472C4"/>
              </a:fgClr>
              <a:bgClr>
                <a:sysClr val="window" lastClr="FFFFFF"/>
              </a:bgClr>
            </a:pattFill>
            <a:ln>
              <a:solidFill>
                <a:srgbClr val="4472C4"/>
              </a:solidFill>
              <a:prstDash val="dash"/>
            </a:ln>
          </c:spPr>
          <c:invertIfNegative val="0"/>
          <c:cat>
            <c:strRef>
              <c:f>Sheet1!$A$2:$A$3</c:f>
              <c:strCache>
                <c:ptCount val="2"/>
                <c:pt idx="0">
                  <c:v>Public Sector Comparator</c:v>
                </c:pt>
                <c:pt idx="1">
                  <c:v>Public-Private Partnership</c:v>
                </c:pt>
              </c:strCache>
            </c:strRef>
          </c:cat>
          <c:val>
            <c:numRef>
              <c:f>Sheet1!$F$2:$F$3</c:f>
              <c:numCache>
                <c:formatCode>General</c:formatCode>
                <c:ptCount val="2"/>
                <c:pt idx="0">
                  <c:v>0</c:v>
                </c:pt>
                <c:pt idx="1">
                  <c:v>19</c:v>
                </c:pt>
              </c:numCache>
            </c:numRef>
          </c:val>
          <c:extLst>
            <c:ext xmlns:c16="http://schemas.microsoft.com/office/drawing/2014/chart" uri="{C3380CC4-5D6E-409C-BE32-E72D297353CC}">
              <c16:uniqueId val="{00000000-BE19-4C13-B666-8842988CE40D}"/>
            </c:ext>
          </c:extLst>
        </c:ser>
        <c:dLbls>
          <c:showLegendKey val="0"/>
          <c:showVal val="0"/>
          <c:showCatName val="0"/>
          <c:showSerName val="0"/>
          <c:showPercent val="0"/>
          <c:showBubbleSize val="0"/>
        </c:dLbls>
        <c:gapWidth val="50"/>
        <c:overlap val="100"/>
        <c:axId val="-1544671472"/>
        <c:axId val="-1544992768"/>
      </c:barChart>
      <c:catAx>
        <c:axId val="-154467147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crossAx val="-1544992768"/>
        <c:crosses val="autoZero"/>
        <c:auto val="1"/>
        <c:lblAlgn val="ctr"/>
        <c:lblOffset val="100"/>
        <c:noMultiLvlLbl val="0"/>
      </c:catAx>
      <c:valAx>
        <c:axId val="-1544992768"/>
        <c:scaling>
          <c:orientation val="minMax"/>
        </c:scaling>
        <c:delete val="1"/>
        <c:axPos val="l"/>
        <c:numFmt formatCode="General" sourceLinked="1"/>
        <c:majorTickMark val="out"/>
        <c:minorTickMark val="none"/>
        <c:tickLblPos val="none"/>
        <c:crossAx val="-154467147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900">
          <a:solidFill>
            <a:schemeClr val="accent6"/>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4F8E4-9262-784F-9F6E-6686724FFC7A}"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746AC-DDF1-D541-843C-2A0012238B11}" type="slidenum">
              <a:rPr lang="en-US" smtClean="0"/>
              <a:t>‹#›</a:t>
            </a:fld>
            <a:endParaRPr lang="en-US"/>
          </a:p>
        </p:txBody>
      </p:sp>
    </p:spTree>
    <p:extLst>
      <p:ext uri="{BB962C8B-B14F-4D97-AF65-F5344CB8AC3E}">
        <p14:creationId xmlns:p14="http://schemas.microsoft.com/office/powerpoint/2010/main" val="3853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C0198-6224-45AD-A634-721E2CB32B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3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Kyle speaking about governments thinking about resetting assets (DC Street lights) and fixing costs (know what x will cost for y # of years)</a:t>
            </a:r>
          </a:p>
          <a:p>
            <a:r>
              <a:rPr lang="en-US">
                <a:ea typeface="Calibri"/>
                <a:cs typeface="Calibri"/>
              </a:rPr>
              <a:t>What is in house and what is externally managed (split shifts at airports, emergency services for buildings, </a:t>
            </a:r>
            <a:r>
              <a:rPr lang="en-US" err="1">
                <a:ea typeface="Calibri"/>
                <a:cs typeface="Calibri"/>
              </a:rPr>
              <a:t>warrenty</a:t>
            </a:r>
            <a:r>
              <a:rPr lang="en-US">
                <a:ea typeface="Calibri"/>
                <a:cs typeface="Calibri"/>
              </a:rPr>
              <a:t> period and fighting on close out and early life issues)</a:t>
            </a:r>
          </a:p>
        </p:txBody>
      </p:sp>
      <p:sp>
        <p:nvSpPr>
          <p:cNvPr id="4" name="Slide Number Placeholder 3"/>
          <p:cNvSpPr>
            <a:spLocks noGrp="1"/>
          </p:cNvSpPr>
          <p:nvPr>
            <p:ph type="sldNum" sz="quarter" idx="5"/>
          </p:nvPr>
        </p:nvSpPr>
        <p:spPr/>
        <p:txBody>
          <a:bodyPr/>
          <a:lstStyle/>
          <a:p>
            <a:fld id="{AEB746AC-DDF1-D541-843C-2A0012238B11}" type="slidenum">
              <a:rPr lang="en-US" smtClean="0"/>
              <a:t>13</a:t>
            </a:fld>
            <a:endParaRPr lang="en-US"/>
          </a:p>
        </p:txBody>
      </p:sp>
    </p:spTree>
    <p:extLst>
      <p:ext uri="{BB962C8B-B14F-4D97-AF65-F5344CB8AC3E}">
        <p14:creationId xmlns:p14="http://schemas.microsoft.com/office/powerpoint/2010/main" val="344328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Kyle will speak on funding (salary) vs. Financing (real estate agent and bank)</a:t>
            </a:r>
          </a:p>
          <a:p>
            <a:r>
              <a:rPr lang="en-US">
                <a:ea typeface="Calibri"/>
                <a:cs typeface="Calibri"/>
              </a:rPr>
              <a:t>LTFP</a:t>
            </a:r>
          </a:p>
          <a:p>
            <a:r>
              <a:rPr lang="en-US">
                <a:ea typeface="Calibri"/>
                <a:cs typeface="Calibri"/>
              </a:rPr>
              <a:t>Voter referendums for new capital taxation vs. Operating costs</a:t>
            </a:r>
          </a:p>
        </p:txBody>
      </p:sp>
      <p:sp>
        <p:nvSpPr>
          <p:cNvPr id="4" name="Slide Number Placeholder 3"/>
          <p:cNvSpPr>
            <a:spLocks noGrp="1"/>
          </p:cNvSpPr>
          <p:nvPr>
            <p:ph type="sldNum" sz="quarter" idx="5"/>
          </p:nvPr>
        </p:nvSpPr>
        <p:spPr/>
        <p:txBody>
          <a:bodyPr/>
          <a:lstStyle/>
          <a:p>
            <a:fld id="{AEB746AC-DDF1-D541-843C-2A0012238B11}" type="slidenum">
              <a:rPr lang="en-US" smtClean="0"/>
              <a:t>21</a:t>
            </a:fld>
            <a:endParaRPr lang="en-US"/>
          </a:p>
        </p:txBody>
      </p:sp>
    </p:spTree>
    <p:extLst>
      <p:ext uri="{BB962C8B-B14F-4D97-AF65-F5344CB8AC3E}">
        <p14:creationId xmlns:p14="http://schemas.microsoft.com/office/powerpoint/2010/main" val="333005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746AC-DDF1-D541-843C-2A0012238B11}" type="slidenum">
              <a:rPr lang="en-US" smtClean="0"/>
              <a:t>22</a:t>
            </a:fld>
            <a:endParaRPr lang="en-US"/>
          </a:p>
        </p:txBody>
      </p:sp>
    </p:spTree>
    <p:extLst>
      <p:ext uri="{BB962C8B-B14F-4D97-AF65-F5344CB8AC3E}">
        <p14:creationId xmlns:p14="http://schemas.microsoft.com/office/powerpoint/2010/main" val="18750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9497-5A76-3A42-F329-EF3DA92A1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30FC8-0E86-8FA4-CDFD-6A5D8C5BB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85742-356F-3B33-5319-6166B40758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F3C4-B6E2-EE7A-F93F-293F06AF380B}"/>
              </a:ext>
            </a:extLst>
          </p:cNvPr>
          <p:cNvSpPr>
            <a:spLocks noGrp="1"/>
          </p:cNvSpPr>
          <p:nvPr>
            <p:ph type="sldNum" sz="quarter" idx="5"/>
          </p:nvPr>
        </p:nvSpPr>
        <p:spPr/>
        <p:txBody>
          <a:bodyPr/>
          <a:lstStyle/>
          <a:p>
            <a:fld id="{B8D6AAAE-CC99-3D48-8270-46E330D42131}" type="slidenum">
              <a:rPr lang="en-US" smtClean="0"/>
              <a:t>23</a:t>
            </a:fld>
            <a:endParaRPr lang="en-US"/>
          </a:p>
        </p:txBody>
      </p:sp>
    </p:spTree>
    <p:extLst>
      <p:ext uri="{BB962C8B-B14F-4D97-AF65-F5344CB8AC3E}">
        <p14:creationId xmlns:p14="http://schemas.microsoft.com/office/powerpoint/2010/main" val="347943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C39E-B9B5-261B-A3F5-78A850734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0A76A-47CE-7D45-8AF9-D8DC76398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3790E-5078-85B2-4004-DB4FD2E079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D0BAA4-1F94-B830-07FB-19180C3F4AFD}"/>
              </a:ext>
            </a:extLst>
          </p:cNvPr>
          <p:cNvSpPr>
            <a:spLocks noGrp="1"/>
          </p:cNvSpPr>
          <p:nvPr>
            <p:ph type="sldNum" sz="quarter" idx="5"/>
          </p:nvPr>
        </p:nvSpPr>
        <p:spPr/>
        <p:txBody>
          <a:bodyPr/>
          <a:lstStyle/>
          <a:p>
            <a:fld id="{B8D6AAAE-CC99-3D48-8270-46E330D42131}" type="slidenum">
              <a:rPr lang="en-US" smtClean="0"/>
              <a:t>24</a:t>
            </a:fld>
            <a:endParaRPr lang="en-US"/>
          </a:p>
        </p:txBody>
      </p:sp>
    </p:spTree>
    <p:extLst>
      <p:ext uri="{BB962C8B-B14F-4D97-AF65-F5344CB8AC3E}">
        <p14:creationId xmlns:p14="http://schemas.microsoft.com/office/powerpoint/2010/main" val="395198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746AC-DDF1-D541-843C-2A0012238B11}" type="slidenum">
              <a:rPr lang="en-US" smtClean="0"/>
              <a:t>25</a:t>
            </a:fld>
            <a:endParaRPr lang="en-US"/>
          </a:p>
        </p:txBody>
      </p:sp>
    </p:spTree>
    <p:extLst>
      <p:ext uri="{BB962C8B-B14F-4D97-AF65-F5344CB8AC3E}">
        <p14:creationId xmlns:p14="http://schemas.microsoft.com/office/powerpoint/2010/main" val="234224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Kyle to speak on Private Sector and moving past the binary past of own or sell</a:t>
            </a:r>
          </a:p>
          <a:p>
            <a:r>
              <a:rPr lang="en-US">
                <a:ea typeface="Calibri"/>
                <a:cs typeface="Calibri"/>
              </a:rPr>
              <a:t>Changing the eco system and giving away value to the private sector</a:t>
            </a:r>
          </a:p>
        </p:txBody>
      </p:sp>
      <p:sp>
        <p:nvSpPr>
          <p:cNvPr id="4" name="Slide Number Placeholder 3"/>
          <p:cNvSpPr>
            <a:spLocks noGrp="1"/>
          </p:cNvSpPr>
          <p:nvPr>
            <p:ph type="sldNum" sz="quarter" idx="5"/>
          </p:nvPr>
        </p:nvSpPr>
        <p:spPr/>
        <p:txBody>
          <a:bodyPr/>
          <a:lstStyle/>
          <a:p>
            <a:fld id="{AEB746AC-DDF1-D541-843C-2A0012238B11}" type="slidenum">
              <a:rPr lang="en-US" smtClean="0"/>
              <a:t>4</a:t>
            </a:fld>
            <a:endParaRPr lang="en-US"/>
          </a:p>
        </p:txBody>
      </p:sp>
    </p:spTree>
    <p:extLst>
      <p:ext uri="{BB962C8B-B14F-4D97-AF65-F5344CB8AC3E}">
        <p14:creationId xmlns:p14="http://schemas.microsoft.com/office/powerpoint/2010/main" val="270097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746AC-DDF1-D541-843C-2A0012238B11}" type="slidenum">
              <a:rPr lang="en-US" smtClean="0"/>
              <a:t>5</a:t>
            </a:fld>
            <a:endParaRPr lang="en-US"/>
          </a:p>
        </p:txBody>
      </p:sp>
    </p:spTree>
    <p:extLst>
      <p:ext uri="{BB962C8B-B14F-4D97-AF65-F5344CB8AC3E}">
        <p14:creationId xmlns:p14="http://schemas.microsoft.com/office/powerpoint/2010/main" val="28259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746AC-DDF1-D541-843C-2A0012238B11}" type="slidenum">
              <a:rPr lang="en-US" smtClean="0"/>
              <a:t>7</a:t>
            </a:fld>
            <a:endParaRPr lang="en-US"/>
          </a:p>
        </p:txBody>
      </p:sp>
    </p:spTree>
    <p:extLst>
      <p:ext uri="{BB962C8B-B14F-4D97-AF65-F5344CB8AC3E}">
        <p14:creationId xmlns:p14="http://schemas.microsoft.com/office/powerpoint/2010/main" val="135473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746AC-DDF1-D541-843C-2A0012238B11}" type="slidenum">
              <a:rPr lang="en-US" smtClean="0"/>
              <a:t>8</a:t>
            </a:fld>
            <a:endParaRPr lang="en-US"/>
          </a:p>
        </p:txBody>
      </p:sp>
    </p:spTree>
    <p:extLst>
      <p:ext uri="{BB962C8B-B14F-4D97-AF65-F5344CB8AC3E}">
        <p14:creationId xmlns:p14="http://schemas.microsoft.com/office/powerpoint/2010/main" val="227116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Do you have experience on P3 Projects?
https://www.polleverywhere.com/multiple_choice_polls/vFtdh0CMGB2EmyMqtG30T</a:t>
            </a:r>
          </a:p>
        </p:txBody>
      </p:sp>
      <p:sp>
        <p:nvSpPr>
          <p:cNvPr id="4" name="Slide Number Placeholder 3"/>
          <p:cNvSpPr>
            <a:spLocks noGrp="1"/>
          </p:cNvSpPr>
          <p:nvPr>
            <p:ph type="sldNum" sz="quarter" idx="5"/>
          </p:nvPr>
        </p:nvSpPr>
        <p:spPr/>
        <p:txBody>
          <a:bodyPr/>
          <a:lstStyle/>
          <a:p>
            <a:fld id="{AEB746AC-DDF1-D541-843C-2A0012238B11}" type="slidenum">
              <a:rPr lang="en-US" smtClean="0"/>
              <a:t>9</a:t>
            </a:fld>
            <a:endParaRPr lang="en-US"/>
          </a:p>
        </p:txBody>
      </p:sp>
      <p:sp>
        <p:nvSpPr>
          <p:cNvPr id="5" name="TextBox 4">
            <a:extLst>
              <a:ext uri="{FF2B5EF4-FFF2-40B4-BE49-F238E27FC236}">
                <a16:creationId xmlns:a16="http://schemas.microsoft.com/office/drawing/2014/main" id="{EFD52745-F7B4-73DA-D4B8-AC68EC07EFC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4992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sectors are you most interested in?
https://www.polleverywhere.com/multiple_choice_polls/r9K8bYDeNL9yBAbqPPYZ0</a:t>
            </a:r>
          </a:p>
        </p:txBody>
      </p:sp>
      <p:sp>
        <p:nvSpPr>
          <p:cNvPr id="4" name="Slide Number Placeholder 3"/>
          <p:cNvSpPr>
            <a:spLocks noGrp="1"/>
          </p:cNvSpPr>
          <p:nvPr>
            <p:ph type="sldNum" sz="quarter" idx="5"/>
          </p:nvPr>
        </p:nvSpPr>
        <p:spPr/>
        <p:txBody>
          <a:bodyPr/>
          <a:lstStyle/>
          <a:p>
            <a:fld id="{AEB746AC-DDF1-D541-843C-2A0012238B11}" type="slidenum">
              <a:rPr lang="en-US" smtClean="0"/>
              <a:t>10</a:t>
            </a:fld>
            <a:endParaRPr lang="en-US"/>
          </a:p>
        </p:txBody>
      </p:sp>
      <p:sp>
        <p:nvSpPr>
          <p:cNvPr id="5" name="TextBox 4">
            <a:extLst>
              <a:ext uri="{FF2B5EF4-FFF2-40B4-BE49-F238E27FC236}">
                <a16:creationId xmlns:a16="http://schemas.microsoft.com/office/drawing/2014/main" id="{9DB5ECE0-6551-3BA6-6811-645D25AFA50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630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are the top 2-3 infrastructure priorities you would like to see addressed?
https://www.polleverywhere.com/free_text_polls/y4OZDsMFH1plhI6UAUXVW</a:t>
            </a:r>
          </a:p>
        </p:txBody>
      </p:sp>
      <p:sp>
        <p:nvSpPr>
          <p:cNvPr id="4" name="Slide Number Placeholder 3"/>
          <p:cNvSpPr>
            <a:spLocks noGrp="1"/>
          </p:cNvSpPr>
          <p:nvPr>
            <p:ph type="sldNum" sz="quarter" idx="5"/>
          </p:nvPr>
        </p:nvSpPr>
        <p:spPr/>
        <p:txBody>
          <a:bodyPr/>
          <a:lstStyle/>
          <a:p>
            <a:fld id="{AEB746AC-DDF1-D541-843C-2A0012238B11}" type="slidenum">
              <a:rPr lang="en-US" smtClean="0"/>
              <a:t>11</a:t>
            </a:fld>
            <a:endParaRPr lang="en-US"/>
          </a:p>
        </p:txBody>
      </p:sp>
      <p:sp>
        <p:nvSpPr>
          <p:cNvPr id="5" name="TextBox 4">
            <a:extLst>
              <a:ext uri="{FF2B5EF4-FFF2-40B4-BE49-F238E27FC236}">
                <a16:creationId xmlns:a16="http://schemas.microsoft.com/office/drawing/2014/main" id="{0FBCF3B9-223A-3C94-7389-8318386F72B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3507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Please share any general questions related to Public Private Partnerships or Project Delivery you would like addressed
https://www.polleverywhere.com/free_text_polls/voW2TweLUgYoIzowvM60e</a:t>
            </a:r>
          </a:p>
        </p:txBody>
      </p:sp>
      <p:sp>
        <p:nvSpPr>
          <p:cNvPr id="4" name="Slide Number Placeholder 3"/>
          <p:cNvSpPr>
            <a:spLocks noGrp="1"/>
          </p:cNvSpPr>
          <p:nvPr>
            <p:ph type="sldNum" sz="quarter" idx="5"/>
          </p:nvPr>
        </p:nvSpPr>
        <p:spPr/>
        <p:txBody>
          <a:bodyPr/>
          <a:lstStyle/>
          <a:p>
            <a:fld id="{AEB746AC-DDF1-D541-843C-2A0012238B11}" type="slidenum">
              <a:rPr lang="en-US" smtClean="0"/>
              <a:t>12</a:t>
            </a:fld>
            <a:endParaRPr lang="en-US"/>
          </a:p>
        </p:txBody>
      </p:sp>
      <p:sp>
        <p:nvSpPr>
          <p:cNvPr id="5" name="TextBox 4">
            <a:extLst>
              <a:ext uri="{FF2B5EF4-FFF2-40B4-BE49-F238E27FC236}">
                <a16:creationId xmlns:a16="http://schemas.microsoft.com/office/drawing/2014/main" id="{ED79F39B-A3CA-87BE-3BA6-DDE36ADC4A0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836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7BF3-2986-9B1F-33E1-B027D7466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D32942-8D60-55E7-7602-2D9C50C43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EFAE01-378D-4196-0ED8-8E2E714CE3A8}"/>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8CEF67D1-6060-8CBF-5C0B-BAEFCFE8B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0BE0-3C9E-7BEA-482B-0DF06EF71490}"/>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110920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1DB7-D540-BC6E-2CEE-84C7000C7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8EF263-9FCA-4A6B-7E25-7B54F59F1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D28AA-E44B-468E-E819-58E81CBCE5A7}"/>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778E507F-9E51-0B22-6A31-326E98FFF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DD202-FB70-FBC6-DC3C-A793EFE9E7B1}"/>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89263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10E05-F54E-9D3F-BE9E-8BC3992D4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CA95B-6572-D7D3-F751-DEDDB2132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26C7E-6089-2808-53D0-EE1A240DF4A0}"/>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994B90AE-1C92-357A-2165-D66D5CDC9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9EDA8-A7E0-C1E7-50FF-2426BC40C557}"/>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416264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3 Direct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2D0858-3B5D-E9EF-9A5B-1B6450C2F9C9}"/>
              </a:ext>
            </a:extLst>
          </p:cNvPr>
          <p:cNvPicPr/>
          <p:nvPr userDrawn="1"/>
        </p:nvPicPr>
        <p:blipFill rotWithShape="1">
          <a:blip r:embed="rId2" cstate="screen">
            <a:extLst>
              <a:ext uri="{28A0092B-C50C-407E-A947-70E740481C1C}">
                <a14:useLocalDpi xmlns:a14="http://schemas.microsoft.com/office/drawing/2010/main"/>
              </a:ext>
            </a:extLst>
          </a:blip>
          <a:srcRect b="1460"/>
          <a:stretch/>
        </p:blipFill>
        <p:spPr>
          <a:xfrm>
            <a:off x="0" y="0"/>
            <a:ext cx="12192000" cy="6857999"/>
          </a:xfrm>
          <a:prstGeom prst="rect">
            <a:avLst/>
          </a:prstGeom>
        </p:spPr>
      </p:pic>
      <p:sp>
        <p:nvSpPr>
          <p:cNvPr id="22" name="Text Placeholder 21">
            <a:extLst>
              <a:ext uri="{FF2B5EF4-FFF2-40B4-BE49-F238E27FC236}">
                <a16:creationId xmlns:a16="http://schemas.microsoft.com/office/drawing/2014/main" id="{44133B22-3076-8E92-A6BC-7E37DD6E6530}"/>
              </a:ext>
            </a:extLst>
          </p:cNvPr>
          <p:cNvSpPr>
            <a:spLocks noGrp="1"/>
          </p:cNvSpPr>
          <p:nvPr>
            <p:ph type="body" sz="quarter" idx="13" hasCustomPrompt="1"/>
          </p:nvPr>
        </p:nvSpPr>
        <p:spPr>
          <a:xfrm>
            <a:off x="2379133" y="3429001"/>
            <a:ext cx="9566805" cy="660399"/>
          </a:xfrm>
          <a:prstGeom prst="rect">
            <a:avLst/>
          </a:prstGeom>
        </p:spPr>
        <p:txBody>
          <a:bodyPr/>
          <a:lstStyle>
            <a:lvl1pPr marL="0" indent="0" algn="r">
              <a:buNone/>
              <a:defRPr b="1">
                <a:solidFill>
                  <a:schemeClr val="bg1"/>
                </a:solidFill>
                <a:latin typeface="Helvetica bold"/>
              </a:defRPr>
            </a:lvl1pPr>
          </a:lstStyle>
          <a:p>
            <a:pPr lvl="0"/>
            <a:r>
              <a:rPr lang="en-US"/>
              <a:t>TITLE HERE IN HELVETICA BOLD, SIZE 28 ALL CAPS</a:t>
            </a:r>
          </a:p>
        </p:txBody>
      </p:sp>
      <p:sp>
        <p:nvSpPr>
          <p:cNvPr id="24" name="Text Placeholder 23">
            <a:extLst>
              <a:ext uri="{FF2B5EF4-FFF2-40B4-BE49-F238E27FC236}">
                <a16:creationId xmlns:a16="http://schemas.microsoft.com/office/drawing/2014/main" id="{AFF1D34D-5ABB-0757-10A2-E0277CA12F04}"/>
              </a:ext>
            </a:extLst>
          </p:cNvPr>
          <p:cNvSpPr>
            <a:spLocks noGrp="1"/>
          </p:cNvSpPr>
          <p:nvPr>
            <p:ph type="body" sz="quarter" idx="14" hasCustomPrompt="1"/>
          </p:nvPr>
        </p:nvSpPr>
        <p:spPr>
          <a:xfrm>
            <a:off x="2379133" y="3919534"/>
            <a:ext cx="9566806" cy="432333"/>
          </a:xfrm>
          <a:prstGeom prst="rect">
            <a:avLst/>
          </a:prstGeom>
        </p:spPr>
        <p:txBody>
          <a:bodyPr/>
          <a:lstStyle>
            <a:lvl1pPr marL="0" indent="0" algn="r">
              <a:buNone/>
              <a:defRPr sz="2000">
                <a:solidFill>
                  <a:schemeClr val="bg1"/>
                </a:solidFill>
                <a:latin typeface="Helvetica Light" panose="020B0403020202020204"/>
                <a:cs typeface="Helvetica" panose="020B0604020202020204" pitchFamily="34" charset="0"/>
              </a:defRPr>
            </a:lvl1pPr>
          </a:lstStyle>
          <a:p>
            <a:pPr lvl="0"/>
            <a:r>
              <a:rPr lang="en-US"/>
              <a:t>Subtitle here in Helvetica Light size 20</a:t>
            </a:r>
          </a:p>
        </p:txBody>
      </p:sp>
    </p:spTree>
    <p:extLst>
      <p:ext uri="{BB962C8B-B14F-4D97-AF65-F5344CB8AC3E}">
        <p14:creationId xmlns:p14="http://schemas.microsoft.com/office/powerpoint/2010/main" val="122981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3 Direct Logo with Text">
    <p:spTree>
      <p:nvGrpSpPr>
        <p:cNvPr id="1" name=""/>
        <p:cNvGrpSpPr/>
        <p:nvPr/>
      </p:nvGrpSpPr>
      <p:grpSpPr>
        <a:xfrm>
          <a:off x="0" y="0"/>
          <a:ext cx="0" cy="0"/>
          <a:chOff x="0" y="0"/>
          <a:chExt cx="0" cy="0"/>
        </a:xfrm>
      </p:grpSpPr>
      <p:pic>
        <p:nvPicPr>
          <p:cNvPr id="8" name="Picture 7" descr="A flag on a flagpole in front of a building">
            <a:extLst>
              <a:ext uri="{FF2B5EF4-FFF2-40B4-BE49-F238E27FC236}">
                <a16:creationId xmlns:a16="http://schemas.microsoft.com/office/drawing/2014/main" id="{4B0B18F1-E393-F28F-0DE6-80248333FE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17989" cy="6858000"/>
          </a:xfrm>
          <a:prstGeom prst="rect">
            <a:avLst/>
          </a:prstGeom>
        </p:spPr>
      </p:pic>
      <p:cxnSp>
        <p:nvCxnSpPr>
          <p:cNvPr id="9" name="Straight Connector 8">
            <a:extLst>
              <a:ext uri="{FF2B5EF4-FFF2-40B4-BE49-F238E27FC236}">
                <a16:creationId xmlns:a16="http://schemas.microsoft.com/office/drawing/2014/main" id="{3C0985D1-36B3-F6DA-FD5A-5EEB0713AB11}"/>
              </a:ext>
            </a:extLst>
          </p:cNvPr>
          <p:cNvCxnSpPr/>
          <p:nvPr userDrawn="1"/>
        </p:nvCxnSpPr>
        <p:spPr>
          <a:xfrm>
            <a:off x="6662057" y="1401288"/>
            <a:ext cx="552994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EE485A2-AF7A-0DC6-6A12-4BD142CD295C}"/>
              </a:ext>
            </a:extLst>
          </p:cNvPr>
          <p:cNvSpPr>
            <a:spLocks noGrp="1"/>
          </p:cNvSpPr>
          <p:nvPr>
            <p:ph type="body" sz="quarter" idx="12" hasCustomPrompt="1"/>
          </p:nvPr>
        </p:nvSpPr>
        <p:spPr>
          <a:xfrm>
            <a:off x="6662738" y="865239"/>
            <a:ext cx="4919662" cy="738135"/>
          </a:xfrm>
          <a:prstGeom prst="rect">
            <a:avLst/>
          </a:prstGeom>
        </p:spPr>
        <p:txBody>
          <a:bodyPr/>
          <a:lstStyle>
            <a:lvl1pPr marL="0" indent="0">
              <a:buNone/>
              <a:defRPr sz="3200" b="1">
                <a:solidFill>
                  <a:srgbClr val="203864"/>
                </a:solidFill>
              </a:defRPr>
            </a:lvl1pPr>
          </a:lstStyle>
          <a:p>
            <a:pPr lvl="0"/>
            <a:r>
              <a:rPr lang="en-US"/>
              <a:t>Title Helvetica Bold 32</a:t>
            </a:r>
          </a:p>
        </p:txBody>
      </p:sp>
      <p:sp>
        <p:nvSpPr>
          <p:cNvPr id="19" name="Text Placeholder 18">
            <a:extLst>
              <a:ext uri="{FF2B5EF4-FFF2-40B4-BE49-F238E27FC236}">
                <a16:creationId xmlns:a16="http://schemas.microsoft.com/office/drawing/2014/main" id="{AA5A5A1C-794F-B52E-2F47-8E6696ABFD63}"/>
              </a:ext>
            </a:extLst>
          </p:cNvPr>
          <p:cNvSpPr>
            <a:spLocks noGrp="1"/>
          </p:cNvSpPr>
          <p:nvPr>
            <p:ph type="body" sz="quarter" idx="13" hasCustomPrompt="1"/>
          </p:nvPr>
        </p:nvSpPr>
        <p:spPr>
          <a:xfrm>
            <a:off x="6662057" y="2959510"/>
            <a:ext cx="4920343" cy="548862"/>
          </a:xfrm>
          <a:prstGeom prst="rect">
            <a:avLst/>
          </a:prstGeom>
        </p:spPr>
        <p:txBody>
          <a:bodyPr/>
          <a:lstStyle>
            <a:lvl1pPr marL="0" indent="0">
              <a:buNone/>
              <a:defRPr sz="1800" b="0">
                <a:solidFill>
                  <a:schemeClr val="bg2">
                    <a:lumMod val="50000"/>
                  </a:schemeClr>
                </a:solidFill>
              </a:defRPr>
            </a:lvl1pPr>
          </a:lstStyle>
          <a:p>
            <a:pPr lvl="0"/>
            <a:r>
              <a:rPr lang="en-US"/>
              <a:t>Subsequent paragraphs would be presented in Helvetica Regular, also size 18.</a:t>
            </a:r>
          </a:p>
        </p:txBody>
      </p:sp>
      <p:sp>
        <p:nvSpPr>
          <p:cNvPr id="21" name="Text Placeholder 20">
            <a:extLst>
              <a:ext uri="{FF2B5EF4-FFF2-40B4-BE49-F238E27FC236}">
                <a16:creationId xmlns:a16="http://schemas.microsoft.com/office/drawing/2014/main" id="{3B84A56D-609C-DEB7-CADF-131EB67E453E}"/>
              </a:ext>
            </a:extLst>
          </p:cNvPr>
          <p:cNvSpPr>
            <a:spLocks noGrp="1"/>
          </p:cNvSpPr>
          <p:nvPr>
            <p:ph type="body" sz="quarter" idx="14" hasCustomPrompt="1"/>
          </p:nvPr>
        </p:nvSpPr>
        <p:spPr>
          <a:xfrm>
            <a:off x="6662738" y="2152650"/>
            <a:ext cx="4919662" cy="806450"/>
          </a:xfrm>
          <a:prstGeom prst="rect">
            <a:avLst/>
          </a:prstGeom>
        </p:spPr>
        <p:txBody>
          <a:bodyPr/>
          <a:lstStyle>
            <a:lvl1pPr marL="0" indent="0">
              <a:buNone/>
              <a:defRPr sz="1800" b="1">
                <a:solidFill>
                  <a:schemeClr val="bg2">
                    <a:lumMod val="50000"/>
                  </a:schemeClr>
                </a:solidFill>
              </a:defRPr>
            </a:lvl1pPr>
          </a:lstStyle>
          <a:p>
            <a:pPr lvl="0"/>
            <a:r>
              <a:rPr lang="en-US"/>
              <a:t>This introductory paragraph would be presented in Helvetica Bold, size 18.</a:t>
            </a:r>
          </a:p>
        </p:txBody>
      </p:sp>
      <p:sp>
        <p:nvSpPr>
          <p:cNvPr id="23" name="Text Placeholder 22">
            <a:extLst>
              <a:ext uri="{FF2B5EF4-FFF2-40B4-BE49-F238E27FC236}">
                <a16:creationId xmlns:a16="http://schemas.microsoft.com/office/drawing/2014/main" id="{2F0AEEE5-4AEE-C078-97C2-19E5EA3D4CA1}"/>
              </a:ext>
            </a:extLst>
          </p:cNvPr>
          <p:cNvSpPr>
            <a:spLocks noGrp="1"/>
          </p:cNvSpPr>
          <p:nvPr>
            <p:ph type="body" sz="quarter" idx="15" hasCustomPrompt="1"/>
          </p:nvPr>
        </p:nvSpPr>
        <p:spPr>
          <a:xfrm>
            <a:off x="6662738" y="3508373"/>
            <a:ext cx="4919662" cy="548862"/>
          </a:xfrm>
          <a:prstGeom prst="rect">
            <a:avLst/>
          </a:prstGeom>
        </p:spPr>
        <p:txBody>
          <a:bodyPr/>
          <a:lstStyle>
            <a:lvl1pPr marL="0" indent="0">
              <a:buNone/>
              <a:defRPr sz="1800">
                <a:solidFill>
                  <a:schemeClr val="bg2">
                    <a:lumMod val="50000"/>
                  </a:schemeClr>
                </a:solidFill>
              </a:defRPr>
            </a:lvl1pPr>
          </a:lstStyle>
          <a:p>
            <a:pPr lvl="0"/>
            <a:r>
              <a:rPr lang="en-US"/>
              <a:t>The third paragraph would also follow this style.</a:t>
            </a:r>
          </a:p>
        </p:txBody>
      </p:sp>
    </p:spTree>
    <p:extLst>
      <p:ext uri="{BB962C8B-B14F-4D97-AF65-F5344CB8AC3E}">
        <p14:creationId xmlns:p14="http://schemas.microsoft.com/office/powerpoint/2010/main" val="280018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3 Direct Text Heavy Forma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841A8A0-A795-94B3-A1CF-36B366BCEE13}"/>
              </a:ext>
            </a:extLst>
          </p:cNvPr>
          <p:cNvCxnSpPr>
            <a:cxnSpLocks/>
          </p:cNvCxnSpPr>
          <p:nvPr userDrawn="1"/>
        </p:nvCxnSpPr>
        <p:spPr>
          <a:xfrm>
            <a:off x="513505" y="1149040"/>
            <a:ext cx="116784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515B27-A381-6B5E-658A-09CC609BB3B4}"/>
              </a:ext>
            </a:extLst>
          </p:cNvPr>
          <p:cNvSpPr>
            <a:spLocks noGrp="1"/>
          </p:cNvSpPr>
          <p:nvPr>
            <p:ph type="body" sz="quarter" idx="10" hasCustomPrompt="1"/>
          </p:nvPr>
        </p:nvSpPr>
        <p:spPr>
          <a:xfrm>
            <a:off x="513505" y="198617"/>
            <a:ext cx="5278437" cy="520699"/>
          </a:xfrm>
          <a:prstGeom prst="rect">
            <a:avLst/>
          </a:prstGeom>
        </p:spPr>
        <p:txBody>
          <a:bodyPr/>
          <a:lstStyle>
            <a:lvl1pPr marL="0" indent="0">
              <a:buNone/>
              <a:defRPr sz="3200" b="1">
                <a:solidFill>
                  <a:srgbClr val="203864"/>
                </a:solidFill>
                <a:latin typeface="Helvetica bold"/>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sz="3200" b="1">
                <a:solidFill>
                  <a:srgbClr val="203864"/>
                </a:solidFill>
                <a:latin typeface="Helvetica" pitchFamily="2" charset="0"/>
                <a:sym typeface="Helvetica Neue Light" panose="02000403000000020004" pitchFamily="2" charset="0"/>
              </a:rPr>
              <a:t>Title Helvetica Bold 32</a:t>
            </a:r>
          </a:p>
        </p:txBody>
      </p:sp>
      <p:sp>
        <p:nvSpPr>
          <p:cNvPr id="16" name="Text Placeholder 15">
            <a:extLst>
              <a:ext uri="{FF2B5EF4-FFF2-40B4-BE49-F238E27FC236}">
                <a16:creationId xmlns:a16="http://schemas.microsoft.com/office/drawing/2014/main" id="{FAF36ABE-E1D0-0624-B822-FC18301C57B3}"/>
              </a:ext>
            </a:extLst>
          </p:cNvPr>
          <p:cNvSpPr>
            <a:spLocks noGrp="1"/>
          </p:cNvSpPr>
          <p:nvPr>
            <p:ph type="body" sz="quarter" idx="11" hasCustomPrompt="1"/>
          </p:nvPr>
        </p:nvSpPr>
        <p:spPr>
          <a:xfrm>
            <a:off x="512763" y="719138"/>
            <a:ext cx="7735887" cy="430212"/>
          </a:xfrm>
          <a:prstGeom prst="rect">
            <a:avLst/>
          </a:prstGeom>
        </p:spPr>
        <p:txBody>
          <a:bodyPr/>
          <a:lstStyle>
            <a:lvl1pPr marL="0" indent="0">
              <a:buNone/>
              <a:defRPr sz="1400">
                <a:solidFill>
                  <a:schemeClr val="bg2">
                    <a:lumMod val="50000"/>
                  </a:schemeClr>
                </a:solidFill>
              </a:defRPr>
            </a:lvl1pPr>
          </a:lstStyle>
          <a:p>
            <a:pPr lvl="0"/>
            <a:r>
              <a:rPr lang="en-US"/>
              <a:t>Subtitles would go here, must fit onto one line, Helvetica regular size 14</a:t>
            </a:r>
          </a:p>
        </p:txBody>
      </p:sp>
      <p:sp>
        <p:nvSpPr>
          <p:cNvPr id="18" name="Text Placeholder 17">
            <a:extLst>
              <a:ext uri="{FF2B5EF4-FFF2-40B4-BE49-F238E27FC236}">
                <a16:creationId xmlns:a16="http://schemas.microsoft.com/office/drawing/2014/main" id="{B760F34F-28C8-D1E7-9905-177D171A133C}"/>
              </a:ext>
            </a:extLst>
          </p:cNvPr>
          <p:cNvSpPr>
            <a:spLocks noGrp="1"/>
          </p:cNvSpPr>
          <p:nvPr>
            <p:ph type="body" sz="quarter" idx="12" hasCustomPrompt="1"/>
          </p:nvPr>
        </p:nvSpPr>
        <p:spPr>
          <a:xfrm>
            <a:off x="512763" y="1603375"/>
            <a:ext cx="4826154" cy="903851"/>
          </a:xfrm>
          <a:prstGeom prst="rect">
            <a:avLst/>
          </a:prstGeom>
        </p:spPr>
        <p:txBody>
          <a:bodyPr/>
          <a:lstStyle>
            <a:lvl1pPr marL="0" indent="0">
              <a:buNone/>
              <a:defRPr sz="1200" b="1">
                <a:solidFill>
                  <a:schemeClr val="bg2">
                    <a:lumMod val="50000"/>
                  </a:schemeClr>
                </a:solidFill>
              </a:defRPr>
            </a:lvl1pPr>
          </a:lstStyle>
          <a:p>
            <a:pPr lvl="0"/>
            <a:r>
              <a:rPr lang="en-US"/>
              <a:t>This introductory paragraph or sub-header would be presented in Helvetica Bold, size 12. The text should remain this grey, not black. In the color bar, this color is three columns from the rights, and three down.</a:t>
            </a:r>
          </a:p>
        </p:txBody>
      </p:sp>
      <p:sp>
        <p:nvSpPr>
          <p:cNvPr id="20" name="Text Placeholder 19">
            <a:extLst>
              <a:ext uri="{FF2B5EF4-FFF2-40B4-BE49-F238E27FC236}">
                <a16:creationId xmlns:a16="http://schemas.microsoft.com/office/drawing/2014/main" id="{EE5BECA0-812E-9AEE-3025-80A738B7563F}"/>
              </a:ext>
            </a:extLst>
          </p:cNvPr>
          <p:cNvSpPr>
            <a:spLocks noGrp="1"/>
          </p:cNvSpPr>
          <p:nvPr>
            <p:ph type="body" sz="quarter" idx="13" hasCustomPrompt="1"/>
          </p:nvPr>
        </p:nvSpPr>
        <p:spPr>
          <a:xfrm>
            <a:off x="512763" y="2506663"/>
            <a:ext cx="4826000" cy="454588"/>
          </a:xfrm>
          <a:prstGeom prst="rect">
            <a:avLst/>
          </a:prstGeom>
        </p:spPr>
        <p:txBody>
          <a:bodyPr/>
          <a:lstStyle>
            <a:lvl1pPr marL="0" indent="0">
              <a:buNone/>
              <a:defRPr sz="1200">
                <a:solidFill>
                  <a:schemeClr val="bg2">
                    <a:lumMod val="50000"/>
                  </a:schemeClr>
                </a:solidFill>
              </a:defRPr>
            </a:lvl1pPr>
          </a:lstStyle>
          <a:p>
            <a:pPr lvl="0"/>
            <a:r>
              <a:rPr lang="en-US"/>
              <a:t>Subsequent paragraphs would be presented in Helvetica Regular, also size 12</a:t>
            </a:r>
          </a:p>
        </p:txBody>
      </p:sp>
      <p:sp>
        <p:nvSpPr>
          <p:cNvPr id="22" name="Text Placeholder 21">
            <a:extLst>
              <a:ext uri="{FF2B5EF4-FFF2-40B4-BE49-F238E27FC236}">
                <a16:creationId xmlns:a16="http://schemas.microsoft.com/office/drawing/2014/main" id="{04C90DC8-E955-F1A2-5472-355982D00DF5}"/>
              </a:ext>
            </a:extLst>
          </p:cNvPr>
          <p:cNvSpPr>
            <a:spLocks noGrp="1"/>
          </p:cNvSpPr>
          <p:nvPr>
            <p:ph type="body" sz="quarter" idx="14" hasCustomPrompt="1"/>
          </p:nvPr>
        </p:nvSpPr>
        <p:spPr>
          <a:xfrm>
            <a:off x="512763" y="2961251"/>
            <a:ext cx="4826000" cy="872562"/>
          </a:xfrm>
          <a:prstGeom prst="rect">
            <a:avLst/>
          </a:prstGeom>
        </p:spPr>
        <p:txBody>
          <a:bodyPr/>
          <a:lstStyle>
            <a:lvl1pPr marL="0" indent="0">
              <a:buNone/>
              <a:defRPr sz="1200">
                <a:solidFill>
                  <a:schemeClr val="bg2">
                    <a:lumMod val="50000"/>
                  </a:schemeClr>
                </a:solidFill>
              </a:defRPr>
            </a:lvl1pPr>
          </a:lstStyle>
          <a:p>
            <a:pPr lvl="0"/>
            <a:r>
              <a:rPr lang="en-US"/>
              <a:t>The third paragraph would also follow this style.</a:t>
            </a:r>
          </a:p>
        </p:txBody>
      </p:sp>
      <p:pic>
        <p:nvPicPr>
          <p:cNvPr id="2" name="Picture 1" descr="A blue and white logo&#10;&#10;Description automatically generated">
            <a:extLst>
              <a:ext uri="{FF2B5EF4-FFF2-40B4-BE49-F238E27FC236}">
                <a16:creationId xmlns:a16="http://schemas.microsoft.com/office/drawing/2014/main" id="{726AFE26-94A0-7C98-0522-41F45F217CA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9944208" y="409518"/>
            <a:ext cx="2247792" cy="695632"/>
          </a:xfrm>
          <a:prstGeom prst="rect">
            <a:avLst/>
          </a:prstGeom>
        </p:spPr>
      </p:pic>
    </p:spTree>
    <p:extLst>
      <p:ext uri="{BB962C8B-B14F-4D97-AF65-F5344CB8AC3E}">
        <p14:creationId xmlns:p14="http://schemas.microsoft.com/office/powerpoint/2010/main" val="63488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3 Direct Comparison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F31C-59E6-6530-3F65-1DB96D3B7B76}"/>
              </a:ext>
            </a:extLst>
          </p:cNvPr>
          <p:cNvSpPr>
            <a:spLocks noGrp="1"/>
          </p:cNvSpPr>
          <p:nvPr>
            <p:ph type="title" hasCustomPrompt="1"/>
          </p:nvPr>
        </p:nvSpPr>
        <p:spPr>
          <a:xfrm>
            <a:off x="176979" y="1881488"/>
            <a:ext cx="12015021" cy="550146"/>
          </a:xfrm>
          <a:prstGeom prst="rect">
            <a:avLst/>
          </a:prstGeom>
        </p:spPr>
        <p:txBody>
          <a:bodyPr/>
          <a:lstStyle>
            <a:lvl1pPr>
              <a:defRPr sz="3200" b="1">
                <a:solidFill>
                  <a:srgbClr val="203864"/>
                </a:solidFill>
                <a:latin typeface="+mj-lt"/>
              </a:defRPr>
            </a:lvl1pPr>
          </a:lstStyle>
          <a:p>
            <a:r>
              <a:rPr lang="en-US"/>
              <a:t>Title – Helvetica Bold Size 32</a:t>
            </a:r>
          </a:p>
        </p:txBody>
      </p:sp>
      <p:sp>
        <p:nvSpPr>
          <p:cNvPr id="10" name="Text Placeholder 9">
            <a:extLst>
              <a:ext uri="{FF2B5EF4-FFF2-40B4-BE49-F238E27FC236}">
                <a16:creationId xmlns:a16="http://schemas.microsoft.com/office/drawing/2014/main" id="{F87AC44B-66F2-BD37-4BD5-20EFB021DFC2}"/>
              </a:ext>
            </a:extLst>
          </p:cNvPr>
          <p:cNvSpPr>
            <a:spLocks noGrp="1"/>
          </p:cNvSpPr>
          <p:nvPr>
            <p:ph type="body" sz="quarter" idx="10" hasCustomPrompt="1"/>
          </p:nvPr>
        </p:nvSpPr>
        <p:spPr>
          <a:xfrm>
            <a:off x="176213" y="2432050"/>
            <a:ext cx="12015787" cy="280988"/>
          </a:xfrm>
          <a:prstGeom prst="rect">
            <a:avLst/>
          </a:prstGeom>
        </p:spPr>
        <p:txBody>
          <a:bodyPr/>
          <a:lstStyle>
            <a:lvl1pPr marL="0" indent="0">
              <a:buNone/>
              <a:defRPr sz="1400">
                <a:solidFill>
                  <a:schemeClr val="bg2">
                    <a:lumMod val="50000"/>
                  </a:schemeClr>
                </a:solidFill>
                <a:latin typeface="Helvetica Light" panose="020B0403020202020204"/>
              </a:defRPr>
            </a:lvl1pPr>
          </a:lstStyle>
          <a:p>
            <a:pPr lvl="0"/>
            <a:r>
              <a:rPr lang="en-US"/>
              <a:t>Sub heading Helvetica Light Size 14</a:t>
            </a:r>
          </a:p>
        </p:txBody>
      </p:sp>
      <p:cxnSp>
        <p:nvCxnSpPr>
          <p:cNvPr id="11" name="Straight Connector 10">
            <a:extLst>
              <a:ext uri="{FF2B5EF4-FFF2-40B4-BE49-F238E27FC236}">
                <a16:creationId xmlns:a16="http://schemas.microsoft.com/office/drawing/2014/main" id="{F0EBEA09-2F3F-0D6B-383F-2AAE5380FE59}"/>
              </a:ext>
            </a:extLst>
          </p:cNvPr>
          <p:cNvCxnSpPr>
            <a:cxnSpLocks/>
          </p:cNvCxnSpPr>
          <p:nvPr userDrawn="1"/>
        </p:nvCxnSpPr>
        <p:spPr>
          <a:xfrm>
            <a:off x="5496231" y="3134349"/>
            <a:ext cx="0" cy="336254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B2EF3322-70C7-865D-24C2-FE19C1143891}"/>
              </a:ext>
            </a:extLst>
          </p:cNvPr>
          <p:cNvSpPr>
            <a:spLocks noGrp="1"/>
          </p:cNvSpPr>
          <p:nvPr>
            <p:ph type="body" sz="quarter" idx="11" hasCustomPrompt="1"/>
          </p:nvPr>
        </p:nvSpPr>
        <p:spPr>
          <a:xfrm>
            <a:off x="176213" y="3133724"/>
            <a:ext cx="4090986" cy="295275"/>
          </a:xfrm>
          <a:prstGeom prst="rect">
            <a:avLst/>
          </a:prstGeom>
        </p:spPr>
        <p:txBody>
          <a:bodyPr/>
          <a:lstStyle>
            <a:lvl1pPr marL="0" indent="0">
              <a:buNone/>
              <a:defRPr sz="1800" b="1">
                <a:solidFill>
                  <a:schemeClr val="bg2">
                    <a:lumMod val="50000"/>
                  </a:schemeClr>
                </a:solidFill>
              </a:defRPr>
            </a:lvl1pPr>
          </a:lstStyle>
          <a:p>
            <a:pPr lvl="0"/>
            <a:r>
              <a:rPr lang="en-US"/>
              <a:t>Sub heading Helvetica Bold Size 18</a:t>
            </a:r>
          </a:p>
        </p:txBody>
      </p:sp>
      <p:sp>
        <p:nvSpPr>
          <p:cNvPr id="22" name="Text Placeholder 21">
            <a:extLst>
              <a:ext uri="{FF2B5EF4-FFF2-40B4-BE49-F238E27FC236}">
                <a16:creationId xmlns:a16="http://schemas.microsoft.com/office/drawing/2014/main" id="{1D1D0A74-33FB-3E3A-340F-97BCB2204DCA}"/>
              </a:ext>
            </a:extLst>
          </p:cNvPr>
          <p:cNvSpPr>
            <a:spLocks noGrp="1"/>
          </p:cNvSpPr>
          <p:nvPr>
            <p:ph type="body" sz="quarter" idx="12" hasCustomPrompt="1"/>
          </p:nvPr>
        </p:nvSpPr>
        <p:spPr>
          <a:xfrm>
            <a:off x="176212" y="3687763"/>
            <a:ext cx="4887399" cy="2682875"/>
          </a:xfrm>
          <a:prstGeom prst="rect">
            <a:avLst/>
          </a:prstGeom>
        </p:spPr>
        <p:txBody>
          <a:bodyPr/>
          <a:lstStyle>
            <a:lvl1pPr marL="0" indent="0">
              <a:buNone/>
              <a:defRPr sz="1400">
                <a:solidFill>
                  <a:schemeClr val="bg2">
                    <a:lumMod val="50000"/>
                  </a:schemeClr>
                </a:solidFill>
              </a:defRPr>
            </a:lvl1pPr>
          </a:lstStyle>
          <a:p>
            <a:pPr lvl="0"/>
            <a:r>
              <a:rPr lang="en-US"/>
              <a:t>Paragraph Text – Helvetica Regular size 14</a:t>
            </a:r>
          </a:p>
        </p:txBody>
      </p:sp>
      <p:sp>
        <p:nvSpPr>
          <p:cNvPr id="26" name="Text Placeholder 25">
            <a:extLst>
              <a:ext uri="{FF2B5EF4-FFF2-40B4-BE49-F238E27FC236}">
                <a16:creationId xmlns:a16="http://schemas.microsoft.com/office/drawing/2014/main" id="{DC7BB63B-3DBE-C629-EACC-6241A609B6CA}"/>
              </a:ext>
            </a:extLst>
          </p:cNvPr>
          <p:cNvSpPr>
            <a:spLocks noGrp="1"/>
          </p:cNvSpPr>
          <p:nvPr>
            <p:ph type="body" sz="quarter" idx="13" hasCustomPrompt="1"/>
          </p:nvPr>
        </p:nvSpPr>
        <p:spPr>
          <a:xfrm>
            <a:off x="5722990" y="3133724"/>
            <a:ext cx="4090982" cy="280988"/>
          </a:xfrm>
          <a:prstGeom prst="rect">
            <a:avLst/>
          </a:prstGeom>
        </p:spPr>
        <p:txBody>
          <a:bodyPr/>
          <a:lstStyle>
            <a:lvl1pPr marL="0" indent="0">
              <a:buNone/>
              <a:defRPr sz="1800" b="1">
                <a:solidFill>
                  <a:schemeClr val="bg2">
                    <a:lumMod val="50000"/>
                  </a:schemeClr>
                </a:solidFill>
              </a:defRPr>
            </a:lvl1pPr>
          </a:lstStyle>
          <a:p>
            <a:pPr lvl="0"/>
            <a:r>
              <a:rPr lang="en-US"/>
              <a:t>Sub heading Helvetica Bold Size 18</a:t>
            </a:r>
          </a:p>
        </p:txBody>
      </p:sp>
      <p:sp>
        <p:nvSpPr>
          <p:cNvPr id="30" name="Text Placeholder 29">
            <a:extLst>
              <a:ext uri="{FF2B5EF4-FFF2-40B4-BE49-F238E27FC236}">
                <a16:creationId xmlns:a16="http://schemas.microsoft.com/office/drawing/2014/main" id="{FB62DCDA-BAA9-DCEC-11A0-A3B3A289A04B}"/>
              </a:ext>
            </a:extLst>
          </p:cNvPr>
          <p:cNvSpPr>
            <a:spLocks noGrp="1"/>
          </p:cNvSpPr>
          <p:nvPr>
            <p:ph type="body" sz="quarter" idx="14" hasCustomPrompt="1"/>
          </p:nvPr>
        </p:nvSpPr>
        <p:spPr>
          <a:xfrm>
            <a:off x="5722990" y="3687762"/>
            <a:ext cx="5456288" cy="2682875"/>
          </a:xfrm>
          <a:prstGeom prst="rect">
            <a:avLst/>
          </a:prstGeom>
        </p:spPr>
        <p:txBody>
          <a:bodyPr/>
          <a:lstStyle>
            <a:lvl1pPr marL="0" indent="0">
              <a:buNone/>
              <a:defRPr sz="1400">
                <a:solidFill>
                  <a:schemeClr val="bg2">
                    <a:lumMod val="50000"/>
                  </a:schemeClr>
                </a:solidFill>
              </a:defRPr>
            </a:lvl1pPr>
          </a:lstStyle>
          <a:p>
            <a:pPr lvl="0"/>
            <a:r>
              <a:rPr lang="en-US"/>
              <a:t>Paragraph Text – Helvetica Regular size 14</a:t>
            </a:r>
          </a:p>
        </p:txBody>
      </p:sp>
      <p:grpSp>
        <p:nvGrpSpPr>
          <p:cNvPr id="5" name="Group 4">
            <a:extLst>
              <a:ext uri="{FF2B5EF4-FFF2-40B4-BE49-F238E27FC236}">
                <a16:creationId xmlns:a16="http://schemas.microsoft.com/office/drawing/2014/main" id="{A76E4EAB-6974-6C4B-D6D2-B7E2B7600134}"/>
              </a:ext>
            </a:extLst>
          </p:cNvPr>
          <p:cNvGrpSpPr/>
          <p:nvPr userDrawn="1"/>
        </p:nvGrpSpPr>
        <p:grpSpPr>
          <a:xfrm>
            <a:off x="0" y="4225"/>
            <a:ext cx="12192000" cy="1651000"/>
            <a:chOff x="0" y="0"/>
            <a:chExt cx="12192000" cy="1651000"/>
          </a:xfrm>
        </p:grpSpPr>
        <p:pic>
          <p:nvPicPr>
            <p:cNvPr id="6" name="Picture 5" descr="A flag on a building&#10;&#10;Description automatically generated">
              <a:extLst>
                <a:ext uri="{FF2B5EF4-FFF2-40B4-BE49-F238E27FC236}">
                  <a16:creationId xmlns:a16="http://schemas.microsoft.com/office/drawing/2014/main" id="{0AD464D1-C960-F3FC-8885-19B28873B34F}"/>
                </a:ext>
              </a:extLst>
            </p:cNvPr>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651000"/>
            </a:xfrm>
            <a:prstGeom prst="rect">
              <a:avLst/>
            </a:prstGeom>
          </p:spPr>
        </p:pic>
        <p:pic>
          <p:nvPicPr>
            <p:cNvPr id="7" name="Picture 6" descr="Logo&#10;&#10;Description automatically generated">
              <a:extLst>
                <a:ext uri="{FF2B5EF4-FFF2-40B4-BE49-F238E27FC236}">
                  <a16:creationId xmlns:a16="http://schemas.microsoft.com/office/drawing/2014/main" id="{3650BBFF-E4AB-97DE-3930-41145B6BC08C}"/>
                </a:ext>
              </a:extLst>
            </p:cNvPr>
            <p:cNvPicPr/>
            <p:nvPr/>
          </p:nvPicPr>
          <p:blipFill>
            <a:blip r:embed="rId3" cstate="screen">
              <a:extLst>
                <a:ext uri="{28A0092B-C50C-407E-A947-70E740481C1C}">
                  <a14:useLocalDpi xmlns:a14="http://schemas.microsoft.com/office/drawing/2010/main"/>
                </a:ext>
              </a:extLst>
            </a:blip>
            <a:stretch>
              <a:fillRect/>
            </a:stretch>
          </p:blipFill>
          <p:spPr>
            <a:xfrm>
              <a:off x="9955320" y="1035170"/>
              <a:ext cx="1989927" cy="615830"/>
            </a:xfrm>
            <a:prstGeom prst="rect">
              <a:avLst/>
            </a:prstGeom>
          </p:spPr>
        </p:pic>
      </p:grpSp>
    </p:spTree>
    <p:extLst>
      <p:ext uri="{BB962C8B-B14F-4D97-AF65-F5344CB8AC3E}">
        <p14:creationId xmlns:p14="http://schemas.microsoft.com/office/powerpoint/2010/main" val="21143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3 Direct Photo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F31C-59E6-6530-3F65-1DB96D3B7B76}"/>
              </a:ext>
            </a:extLst>
          </p:cNvPr>
          <p:cNvSpPr>
            <a:spLocks noGrp="1"/>
          </p:cNvSpPr>
          <p:nvPr>
            <p:ph type="title" hasCustomPrompt="1"/>
          </p:nvPr>
        </p:nvSpPr>
        <p:spPr>
          <a:xfrm>
            <a:off x="176979" y="1881488"/>
            <a:ext cx="12015021" cy="550146"/>
          </a:xfrm>
          <a:prstGeom prst="rect">
            <a:avLst/>
          </a:prstGeom>
        </p:spPr>
        <p:txBody>
          <a:bodyPr/>
          <a:lstStyle>
            <a:lvl1pPr>
              <a:defRPr sz="3200" b="1">
                <a:solidFill>
                  <a:srgbClr val="203864"/>
                </a:solidFill>
                <a:latin typeface="+mj-lt"/>
              </a:defRPr>
            </a:lvl1pPr>
          </a:lstStyle>
          <a:p>
            <a:r>
              <a:rPr lang="en-US"/>
              <a:t>Title – Helvetica Bold Size 32</a:t>
            </a:r>
          </a:p>
        </p:txBody>
      </p:sp>
      <p:pic>
        <p:nvPicPr>
          <p:cNvPr id="8" name="Picture 7" descr="A flag on a building">
            <a:extLst>
              <a:ext uri="{FF2B5EF4-FFF2-40B4-BE49-F238E27FC236}">
                <a16:creationId xmlns:a16="http://schemas.microsoft.com/office/drawing/2014/main" id="{CED8F2A5-265F-193E-BCE2-F9F3F4D04E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2483"/>
            <a:ext cx="12192000" cy="1651000"/>
          </a:xfrm>
          <a:prstGeom prst="rect">
            <a:avLst/>
          </a:prstGeom>
        </p:spPr>
      </p:pic>
      <p:sp>
        <p:nvSpPr>
          <p:cNvPr id="10" name="Text Placeholder 9">
            <a:extLst>
              <a:ext uri="{FF2B5EF4-FFF2-40B4-BE49-F238E27FC236}">
                <a16:creationId xmlns:a16="http://schemas.microsoft.com/office/drawing/2014/main" id="{F87AC44B-66F2-BD37-4BD5-20EFB021DFC2}"/>
              </a:ext>
            </a:extLst>
          </p:cNvPr>
          <p:cNvSpPr>
            <a:spLocks noGrp="1"/>
          </p:cNvSpPr>
          <p:nvPr>
            <p:ph type="body" sz="quarter" idx="10" hasCustomPrompt="1"/>
          </p:nvPr>
        </p:nvSpPr>
        <p:spPr>
          <a:xfrm>
            <a:off x="176213" y="2432050"/>
            <a:ext cx="12015787" cy="280988"/>
          </a:xfrm>
          <a:prstGeom prst="rect">
            <a:avLst/>
          </a:prstGeom>
        </p:spPr>
        <p:txBody>
          <a:bodyPr/>
          <a:lstStyle>
            <a:lvl1pPr marL="0" indent="0">
              <a:buNone/>
              <a:defRPr sz="1400">
                <a:solidFill>
                  <a:schemeClr val="bg2">
                    <a:lumMod val="50000"/>
                  </a:schemeClr>
                </a:solidFill>
                <a:latin typeface="Helvetica Light" panose="020B0403020202020204"/>
              </a:defRPr>
            </a:lvl1pPr>
          </a:lstStyle>
          <a:p>
            <a:pPr lvl="0"/>
            <a:r>
              <a:rPr lang="en-US"/>
              <a:t>Sub heading Helvetica Light Size 14</a:t>
            </a:r>
          </a:p>
        </p:txBody>
      </p:sp>
      <p:sp>
        <p:nvSpPr>
          <p:cNvPr id="17" name="Text Placeholder 16">
            <a:extLst>
              <a:ext uri="{FF2B5EF4-FFF2-40B4-BE49-F238E27FC236}">
                <a16:creationId xmlns:a16="http://schemas.microsoft.com/office/drawing/2014/main" id="{B2EF3322-70C7-865D-24C2-FE19C1143891}"/>
              </a:ext>
            </a:extLst>
          </p:cNvPr>
          <p:cNvSpPr>
            <a:spLocks noGrp="1"/>
          </p:cNvSpPr>
          <p:nvPr>
            <p:ph type="body" sz="quarter" idx="11" hasCustomPrompt="1"/>
          </p:nvPr>
        </p:nvSpPr>
        <p:spPr>
          <a:xfrm>
            <a:off x="176213" y="3133724"/>
            <a:ext cx="4090986" cy="295275"/>
          </a:xfrm>
          <a:prstGeom prst="rect">
            <a:avLst/>
          </a:prstGeom>
        </p:spPr>
        <p:txBody>
          <a:bodyPr/>
          <a:lstStyle>
            <a:lvl1pPr marL="0" indent="0">
              <a:buNone/>
              <a:defRPr sz="1800" b="1">
                <a:solidFill>
                  <a:schemeClr val="bg2">
                    <a:lumMod val="50000"/>
                  </a:schemeClr>
                </a:solidFill>
              </a:defRPr>
            </a:lvl1pPr>
          </a:lstStyle>
          <a:p>
            <a:pPr lvl="0"/>
            <a:r>
              <a:rPr lang="en-US"/>
              <a:t>Sub heading Helvetica Bold Size 18</a:t>
            </a:r>
          </a:p>
        </p:txBody>
      </p:sp>
      <p:sp>
        <p:nvSpPr>
          <p:cNvPr id="22" name="Text Placeholder 21">
            <a:extLst>
              <a:ext uri="{FF2B5EF4-FFF2-40B4-BE49-F238E27FC236}">
                <a16:creationId xmlns:a16="http://schemas.microsoft.com/office/drawing/2014/main" id="{1D1D0A74-33FB-3E3A-340F-97BCB2204DCA}"/>
              </a:ext>
            </a:extLst>
          </p:cNvPr>
          <p:cNvSpPr>
            <a:spLocks noGrp="1"/>
          </p:cNvSpPr>
          <p:nvPr>
            <p:ph type="body" sz="quarter" idx="12" hasCustomPrompt="1"/>
          </p:nvPr>
        </p:nvSpPr>
        <p:spPr>
          <a:xfrm>
            <a:off x="176212" y="3687763"/>
            <a:ext cx="4887399" cy="2978508"/>
          </a:xfrm>
          <a:prstGeom prst="rect">
            <a:avLst/>
          </a:prstGeom>
        </p:spPr>
        <p:txBody>
          <a:bodyPr/>
          <a:lstStyle>
            <a:lvl1pPr marL="0" indent="0">
              <a:buNone/>
              <a:defRPr sz="1400">
                <a:solidFill>
                  <a:schemeClr val="bg2">
                    <a:lumMod val="50000"/>
                  </a:schemeClr>
                </a:solidFill>
              </a:defRPr>
            </a:lvl1pPr>
          </a:lstStyle>
          <a:p>
            <a:pPr lvl="0"/>
            <a:r>
              <a:rPr lang="en-US"/>
              <a:t>Paragraph Text – Helvetica Regular size 14</a:t>
            </a:r>
          </a:p>
        </p:txBody>
      </p:sp>
      <p:sp>
        <p:nvSpPr>
          <p:cNvPr id="4" name="Picture Placeholder 3">
            <a:extLst>
              <a:ext uri="{FF2B5EF4-FFF2-40B4-BE49-F238E27FC236}">
                <a16:creationId xmlns:a16="http://schemas.microsoft.com/office/drawing/2014/main" id="{53825A54-23E5-C6BF-47FB-217379235B02}"/>
              </a:ext>
            </a:extLst>
          </p:cNvPr>
          <p:cNvSpPr>
            <a:spLocks noGrp="1"/>
          </p:cNvSpPr>
          <p:nvPr>
            <p:ph type="pic" sz="quarter" idx="13"/>
          </p:nvPr>
        </p:nvSpPr>
        <p:spPr>
          <a:xfrm>
            <a:off x="6724650" y="3133723"/>
            <a:ext cx="5291137" cy="3532547"/>
          </a:xfrm>
          <a:prstGeom prst="rect">
            <a:avLst/>
          </a:prstGeom>
        </p:spPr>
        <p:txBody>
          <a:bodyPr/>
          <a:lstStyle/>
          <a:p>
            <a:endParaRPr lang="en-US"/>
          </a:p>
        </p:txBody>
      </p:sp>
      <p:pic>
        <p:nvPicPr>
          <p:cNvPr id="3" name="Picture 2" descr="Logo&#10;&#10;Description automatically generated">
            <a:extLst>
              <a:ext uri="{FF2B5EF4-FFF2-40B4-BE49-F238E27FC236}">
                <a16:creationId xmlns:a16="http://schemas.microsoft.com/office/drawing/2014/main" id="{62736496-E55F-8036-9B0E-7E8E80A0245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9955320" y="1038604"/>
            <a:ext cx="1989927" cy="615830"/>
          </a:xfrm>
          <a:prstGeom prst="rect">
            <a:avLst/>
          </a:prstGeom>
        </p:spPr>
      </p:pic>
    </p:spTree>
    <p:extLst>
      <p:ext uri="{BB962C8B-B14F-4D97-AF65-F5344CB8AC3E}">
        <p14:creationId xmlns:p14="http://schemas.microsoft.com/office/powerpoint/2010/main" val="3353902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3 Direct Chart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F31C-59E6-6530-3F65-1DB96D3B7B76}"/>
              </a:ext>
            </a:extLst>
          </p:cNvPr>
          <p:cNvSpPr>
            <a:spLocks noGrp="1"/>
          </p:cNvSpPr>
          <p:nvPr>
            <p:ph type="title" hasCustomPrompt="1"/>
          </p:nvPr>
        </p:nvSpPr>
        <p:spPr>
          <a:xfrm>
            <a:off x="176979" y="1881488"/>
            <a:ext cx="12015021" cy="550146"/>
          </a:xfrm>
          <a:prstGeom prst="rect">
            <a:avLst/>
          </a:prstGeom>
        </p:spPr>
        <p:txBody>
          <a:bodyPr/>
          <a:lstStyle>
            <a:lvl1pPr>
              <a:defRPr sz="3200" b="1">
                <a:solidFill>
                  <a:srgbClr val="203864"/>
                </a:solidFill>
                <a:latin typeface="+mj-lt"/>
              </a:defRPr>
            </a:lvl1pPr>
          </a:lstStyle>
          <a:p>
            <a:r>
              <a:rPr lang="en-US"/>
              <a:t>Title – Helvetica Bold Size 32</a:t>
            </a:r>
          </a:p>
        </p:txBody>
      </p:sp>
      <p:sp>
        <p:nvSpPr>
          <p:cNvPr id="10" name="Text Placeholder 9">
            <a:extLst>
              <a:ext uri="{FF2B5EF4-FFF2-40B4-BE49-F238E27FC236}">
                <a16:creationId xmlns:a16="http://schemas.microsoft.com/office/drawing/2014/main" id="{F87AC44B-66F2-BD37-4BD5-20EFB021DFC2}"/>
              </a:ext>
            </a:extLst>
          </p:cNvPr>
          <p:cNvSpPr>
            <a:spLocks noGrp="1"/>
          </p:cNvSpPr>
          <p:nvPr>
            <p:ph type="body" sz="quarter" idx="10" hasCustomPrompt="1"/>
          </p:nvPr>
        </p:nvSpPr>
        <p:spPr>
          <a:xfrm>
            <a:off x="176213" y="2432050"/>
            <a:ext cx="12015787" cy="280988"/>
          </a:xfrm>
          <a:prstGeom prst="rect">
            <a:avLst/>
          </a:prstGeom>
        </p:spPr>
        <p:txBody>
          <a:bodyPr/>
          <a:lstStyle>
            <a:lvl1pPr marL="0" indent="0">
              <a:buNone/>
              <a:defRPr sz="1400">
                <a:solidFill>
                  <a:schemeClr val="bg2">
                    <a:lumMod val="50000"/>
                  </a:schemeClr>
                </a:solidFill>
                <a:latin typeface="Helvetica Light" panose="020B0403020202020204"/>
              </a:defRPr>
            </a:lvl1pPr>
          </a:lstStyle>
          <a:p>
            <a:pPr lvl="0"/>
            <a:r>
              <a:rPr lang="en-US"/>
              <a:t>Sub heading Helvetica Light Size 14</a:t>
            </a:r>
          </a:p>
        </p:txBody>
      </p:sp>
      <p:sp>
        <p:nvSpPr>
          <p:cNvPr id="5" name="Chart Placeholder 4">
            <a:extLst>
              <a:ext uri="{FF2B5EF4-FFF2-40B4-BE49-F238E27FC236}">
                <a16:creationId xmlns:a16="http://schemas.microsoft.com/office/drawing/2014/main" id="{8377D941-E63B-A9B5-2A13-1DE4697B9253}"/>
              </a:ext>
            </a:extLst>
          </p:cNvPr>
          <p:cNvSpPr>
            <a:spLocks noGrp="1"/>
          </p:cNvSpPr>
          <p:nvPr>
            <p:ph type="chart" sz="quarter" idx="11"/>
          </p:nvPr>
        </p:nvSpPr>
        <p:spPr>
          <a:xfrm>
            <a:off x="200819" y="2900516"/>
            <a:ext cx="10821142" cy="3077497"/>
          </a:xfrm>
          <a:prstGeom prst="rect">
            <a:avLst/>
          </a:prstGeom>
        </p:spPr>
        <p:txBody>
          <a:bodyPr/>
          <a:lstStyle/>
          <a:p>
            <a:endParaRPr lang="en-US"/>
          </a:p>
        </p:txBody>
      </p:sp>
      <p:grpSp>
        <p:nvGrpSpPr>
          <p:cNvPr id="4" name="Group 3">
            <a:extLst>
              <a:ext uri="{FF2B5EF4-FFF2-40B4-BE49-F238E27FC236}">
                <a16:creationId xmlns:a16="http://schemas.microsoft.com/office/drawing/2014/main" id="{9384DE46-FCC7-51FD-0010-12BC787DF657}"/>
              </a:ext>
            </a:extLst>
          </p:cNvPr>
          <p:cNvGrpSpPr/>
          <p:nvPr userDrawn="1"/>
        </p:nvGrpSpPr>
        <p:grpSpPr>
          <a:xfrm>
            <a:off x="0" y="4225"/>
            <a:ext cx="12192000" cy="1651000"/>
            <a:chOff x="0" y="0"/>
            <a:chExt cx="12192000" cy="1651000"/>
          </a:xfrm>
        </p:grpSpPr>
        <p:pic>
          <p:nvPicPr>
            <p:cNvPr id="6" name="Picture 5" descr="A flag on a building&#10;&#10;Description automatically generated">
              <a:extLst>
                <a:ext uri="{FF2B5EF4-FFF2-40B4-BE49-F238E27FC236}">
                  <a16:creationId xmlns:a16="http://schemas.microsoft.com/office/drawing/2014/main" id="{CE3C0675-D78F-FD2C-D7C2-2FD04FBA3F44}"/>
                </a:ext>
              </a:extLst>
            </p:cNvPr>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651000"/>
            </a:xfrm>
            <a:prstGeom prst="rect">
              <a:avLst/>
            </a:prstGeom>
          </p:spPr>
        </p:pic>
        <p:pic>
          <p:nvPicPr>
            <p:cNvPr id="7" name="Picture 6" descr="Logo&#10;&#10;Description automatically generated">
              <a:extLst>
                <a:ext uri="{FF2B5EF4-FFF2-40B4-BE49-F238E27FC236}">
                  <a16:creationId xmlns:a16="http://schemas.microsoft.com/office/drawing/2014/main" id="{3FBF806B-A3D7-AA49-A000-0B11AF243BC3}"/>
                </a:ext>
              </a:extLst>
            </p:cNvPr>
            <p:cNvPicPr/>
            <p:nvPr/>
          </p:nvPicPr>
          <p:blipFill>
            <a:blip r:embed="rId3" cstate="screen">
              <a:extLst>
                <a:ext uri="{28A0092B-C50C-407E-A947-70E740481C1C}">
                  <a14:useLocalDpi xmlns:a14="http://schemas.microsoft.com/office/drawing/2010/main"/>
                </a:ext>
              </a:extLst>
            </a:blip>
            <a:stretch>
              <a:fillRect/>
            </a:stretch>
          </p:blipFill>
          <p:spPr>
            <a:xfrm>
              <a:off x="9955320" y="1035170"/>
              <a:ext cx="1989927" cy="615830"/>
            </a:xfrm>
            <a:prstGeom prst="rect">
              <a:avLst/>
            </a:prstGeom>
          </p:spPr>
        </p:pic>
      </p:grpSp>
    </p:spTree>
    <p:extLst>
      <p:ext uri="{BB962C8B-B14F-4D97-AF65-F5344CB8AC3E}">
        <p14:creationId xmlns:p14="http://schemas.microsoft.com/office/powerpoint/2010/main" val="132408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ies Logo with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AD3C5A1-2E7B-649E-5B74-AB3D5FC37264}"/>
              </a:ext>
            </a:extLst>
          </p:cNvPr>
          <p:cNvSpPr>
            <a:spLocks noGrp="1"/>
          </p:cNvSpPr>
          <p:nvPr>
            <p:ph type="pic" sz="quarter" idx="17"/>
          </p:nvPr>
        </p:nvSpPr>
        <p:spPr>
          <a:xfrm>
            <a:off x="0" y="0"/>
            <a:ext cx="6111526" cy="6847606"/>
          </a:xfrm>
          <a:prstGeom prst="rect">
            <a:avLst/>
          </a:prstGeom>
        </p:spPr>
        <p:txBody>
          <a:bodyPr/>
          <a:lstStyle/>
          <a:p>
            <a:endParaRPr lang="en-US" dirty="0"/>
          </a:p>
        </p:txBody>
      </p:sp>
      <p:cxnSp>
        <p:nvCxnSpPr>
          <p:cNvPr id="9" name="Straight Connector 8">
            <a:extLst>
              <a:ext uri="{FF2B5EF4-FFF2-40B4-BE49-F238E27FC236}">
                <a16:creationId xmlns:a16="http://schemas.microsoft.com/office/drawing/2014/main" id="{3C0985D1-36B3-F6DA-FD5A-5EEB0713AB11}"/>
              </a:ext>
            </a:extLst>
          </p:cNvPr>
          <p:cNvCxnSpPr>
            <a:cxnSpLocks/>
          </p:cNvCxnSpPr>
          <p:nvPr userDrawn="1"/>
        </p:nvCxnSpPr>
        <p:spPr>
          <a:xfrm>
            <a:off x="6662057" y="870346"/>
            <a:ext cx="55292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Google Shape;414;p62">
            <a:extLst>
              <a:ext uri="{FF2B5EF4-FFF2-40B4-BE49-F238E27FC236}">
                <a16:creationId xmlns:a16="http://schemas.microsoft.com/office/drawing/2014/main" id="{1A11D87A-F9B2-4DD9-86C8-C4FEB9DAA829}"/>
              </a:ext>
            </a:extLst>
          </p:cNvPr>
          <p:cNvSpPr txBox="1">
            <a:spLocks/>
          </p:cNvSpPr>
          <p:nvPr/>
        </p:nvSpPr>
        <p:spPr bwMode="auto">
          <a:xfrm>
            <a:off x="2398544" y="5944329"/>
            <a:ext cx="3498164" cy="51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auto" latinLnBrk="0" hangingPunct="1">
              <a:lnSpc>
                <a:spcPct val="90000"/>
              </a:lnSpc>
              <a:spcBef>
                <a:spcPts val="0"/>
              </a:spcBef>
              <a:spcAft>
                <a:spcPts val="0"/>
              </a:spcAft>
              <a:buClr>
                <a:srgbClr val="FFFFFF"/>
              </a:buClr>
              <a:buSzPts val="3000"/>
              <a:buFont typeface="Helvetica Neue Light" panose="02000403000000020004" pitchFamily="2" charset="0"/>
              <a:buNone/>
              <a:tabLst/>
              <a:defRPr/>
            </a:pPr>
            <a:r>
              <a:rPr kumimoji="0" lang="en-US" altLang="en-US" sz="3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venir Light" panose="020B0402020203020204" pitchFamily="34" charset="77"/>
                <a:ea typeface="+mn-ea"/>
                <a:cs typeface="Arial" panose="020B0604020202020204" pitchFamily="34" charset="0"/>
                <a:sym typeface="Helvetica Neue Light" panose="02000403000000020004" pitchFamily="2" charset="0"/>
              </a:rPr>
              <a:t>P3 CASE STUDY</a:t>
            </a:r>
          </a:p>
        </p:txBody>
      </p:sp>
      <p:sp>
        <p:nvSpPr>
          <p:cNvPr id="12" name="Text Placeholder 11">
            <a:extLst>
              <a:ext uri="{FF2B5EF4-FFF2-40B4-BE49-F238E27FC236}">
                <a16:creationId xmlns:a16="http://schemas.microsoft.com/office/drawing/2014/main" id="{493EC5BB-D376-3890-EFF7-03E3AAB85B6E}"/>
              </a:ext>
            </a:extLst>
          </p:cNvPr>
          <p:cNvSpPr>
            <a:spLocks noGrp="1"/>
          </p:cNvSpPr>
          <p:nvPr userDrawn="1">
            <p:ph type="body" sz="quarter" idx="14" hasCustomPrompt="1"/>
          </p:nvPr>
        </p:nvSpPr>
        <p:spPr>
          <a:xfrm>
            <a:off x="6662056" y="225425"/>
            <a:ext cx="5529943" cy="384173"/>
          </a:xfrm>
          <a:prstGeom prst="rect">
            <a:avLst/>
          </a:prstGeom>
        </p:spPr>
        <p:txBody>
          <a:bodyPr/>
          <a:lstStyle>
            <a:lvl1pPr marL="0" indent="0">
              <a:buNone/>
              <a:defRPr sz="2000" b="1">
                <a:solidFill>
                  <a:srgbClr val="203864"/>
                </a:solidFill>
              </a:defRPr>
            </a:lvl1pPr>
          </a:lstStyle>
          <a:p>
            <a:pPr lvl="0"/>
            <a:r>
              <a:rPr lang="en-US"/>
              <a:t>PROJECT TITLE</a:t>
            </a:r>
          </a:p>
        </p:txBody>
      </p:sp>
      <p:sp>
        <p:nvSpPr>
          <p:cNvPr id="14" name="Text Placeholder 13">
            <a:extLst>
              <a:ext uri="{FF2B5EF4-FFF2-40B4-BE49-F238E27FC236}">
                <a16:creationId xmlns:a16="http://schemas.microsoft.com/office/drawing/2014/main" id="{73EFFB9C-A620-1988-8614-F53E8ACED8D8}"/>
              </a:ext>
            </a:extLst>
          </p:cNvPr>
          <p:cNvSpPr>
            <a:spLocks noGrp="1"/>
          </p:cNvSpPr>
          <p:nvPr userDrawn="1">
            <p:ph type="body" sz="quarter" idx="15" hasCustomPrompt="1"/>
          </p:nvPr>
        </p:nvSpPr>
        <p:spPr>
          <a:xfrm>
            <a:off x="6662738" y="609600"/>
            <a:ext cx="5529262" cy="442913"/>
          </a:xfrm>
          <a:prstGeom prst="rect">
            <a:avLst/>
          </a:prstGeom>
        </p:spPr>
        <p:txBody>
          <a:bodyPr/>
          <a:lstStyle>
            <a:lvl1pPr marL="0" indent="0">
              <a:buNone/>
              <a:defRPr sz="1400">
                <a:solidFill>
                  <a:srgbClr val="203864"/>
                </a:solidFill>
              </a:defRPr>
            </a:lvl1pPr>
          </a:lstStyle>
          <a:p>
            <a:pPr lvl="0"/>
            <a:r>
              <a:rPr lang="en-US"/>
              <a:t>CITY, STATE</a:t>
            </a:r>
          </a:p>
        </p:txBody>
      </p:sp>
      <p:sp>
        <p:nvSpPr>
          <p:cNvPr id="8" name="Text Placeholder 7">
            <a:extLst>
              <a:ext uri="{FF2B5EF4-FFF2-40B4-BE49-F238E27FC236}">
                <a16:creationId xmlns:a16="http://schemas.microsoft.com/office/drawing/2014/main" id="{A34D4B51-5D33-71C2-8F60-6A51ACC22EA1}"/>
              </a:ext>
            </a:extLst>
          </p:cNvPr>
          <p:cNvSpPr>
            <a:spLocks noGrp="1"/>
          </p:cNvSpPr>
          <p:nvPr userDrawn="1">
            <p:ph type="body" sz="quarter" idx="16" hasCustomPrompt="1"/>
          </p:nvPr>
        </p:nvSpPr>
        <p:spPr>
          <a:xfrm>
            <a:off x="6662738" y="1052513"/>
            <a:ext cx="5529262" cy="5580062"/>
          </a:xfrm>
          <a:prstGeom prst="rect">
            <a:avLst/>
          </a:prstGeom>
        </p:spPr>
        <p:txBody>
          <a:bodyPr/>
          <a:lstStyle>
            <a:lvl1pPr marL="0" indent="0">
              <a:buNone/>
              <a:defRPr sz="1200" b="1">
                <a:solidFill>
                  <a:srgbClr val="767171"/>
                </a:solidFill>
              </a:defRPr>
            </a:lvl1pPr>
          </a:lstStyle>
          <a:p>
            <a:pPr lvl="0"/>
            <a:r>
              <a:rPr lang="en-US"/>
              <a:t>Text</a:t>
            </a:r>
          </a:p>
        </p:txBody>
      </p:sp>
      <p:pic>
        <p:nvPicPr>
          <p:cNvPr id="4" name="Picture 3" descr="Logo&#10;&#10;Description automatically generated">
            <a:extLst>
              <a:ext uri="{FF2B5EF4-FFF2-40B4-BE49-F238E27FC236}">
                <a16:creationId xmlns:a16="http://schemas.microsoft.com/office/drawing/2014/main" id="{54983B3D-B587-7D88-B26E-17F00320D6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756" y="5764220"/>
            <a:ext cx="1340020" cy="1032584"/>
          </a:xfrm>
          <a:prstGeom prst="rect">
            <a:avLst/>
          </a:prstGeom>
        </p:spPr>
      </p:pic>
      <p:pic>
        <p:nvPicPr>
          <p:cNvPr id="2" name="Picture 1" descr="A blue and white logo&#10;&#10;Description automatically generated">
            <a:extLst>
              <a:ext uri="{FF2B5EF4-FFF2-40B4-BE49-F238E27FC236}">
                <a16:creationId xmlns:a16="http://schemas.microsoft.com/office/drawing/2014/main" id="{5B90EEB6-C109-C713-DA7C-74B01F1E7D2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0726586" y="6337816"/>
            <a:ext cx="1464733" cy="480671"/>
          </a:xfrm>
          <a:prstGeom prst="rect">
            <a:avLst/>
          </a:prstGeom>
        </p:spPr>
      </p:pic>
    </p:spTree>
    <p:extLst>
      <p:ext uri="{BB962C8B-B14F-4D97-AF65-F5344CB8AC3E}">
        <p14:creationId xmlns:p14="http://schemas.microsoft.com/office/powerpoint/2010/main" val="293893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ies Logo with 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52C8C3-8A90-5928-AAEB-2C6E63118338}"/>
              </a:ext>
            </a:extLst>
          </p:cNvPr>
          <p:cNvSpPr>
            <a:spLocks noGrp="1"/>
          </p:cNvSpPr>
          <p:nvPr>
            <p:ph type="pic" sz="quarter" idx="17"/>
          </p:nvPr>
        </p:nvSpPr>
        <p:spPr>
          <a:xfrm>
            <a:off x="0" y="0"/>
            <a:ext cx="6002338" cy="6858000"/>
          </a:xfrm>
          <a:prstGeom prst="rect">
            <a:avLst/>
          </a:prstGeom>
        </p:spPr>
        <p:txBody>
          <a:bodyPr/>
          <a:lstStyle/>
          <a:p>
            <a:endParaRPr lang="en-US"/>
          </a:p>
        </p:txBody>
      </p:sp>
      <p:cxnSp>
        <p:nvCxnSpPr>
          <p:cNvPr id="9" name="Straight Connector 8">
            <a:extLst>
              <a:ext uri="{FF2B5EF4-FFF2-40B4-BE49-F238E27FC236}">
                <a16:creationId xmlns:a16="http://schemas.microsoft.com/office/drawing/2014/main" id="{3C0985D1-36B3-F6DA-FD5A-5EEB0713AB11}"/>
              </a:ext>
            </a:extLst>
          </p:cNvPr>
          <p:cNvCxnSpPr>
            <a:cxnSpLocks/>
          </p:cNvCxnSpPr>
          <p:nvPr userDrawn="1"/>
        </p:nvCxnSpPr>
        <p:spPr>
          <a:xfrm>
            <a:off x="6662057" y="870346"/>
            <a:ext cx="55292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493EC5BB-D376-3890-EFF7-03E3AAB85B6E}"/>
              </a:ext>
            </a:extLst>
          </p:cNvPr>
          <p:cNvSpPr>
            <a:spLocks noGrp="1"/>
          </p:cNvSpPr>
          <p:nvPr>
            <p:ph type="body" sz="quarter" idx="14" hasCustomPrompt="1"/>
          </p:nvPr>
        </p:nvSpPr>
        <p:spPr>
          <a:xfrm>
            <a:off x="6662056" y="225425"/>
            <a:ext cx="5529943" cy="384173"/>
          </a:xfrm>
          <a:prstGeom prst="rect">
            <a:avLst/>
          </a:prstGeom>
        </p:spPr>
        <p:txBody>
          <a:bodyPr/>
          <a:lstStyle>
            <a:lvl1pPr marL="0" indent="0">
              <a:buNone/>
              <a:defRPr sz="2000" b="1">
                <a:solidFill>
                  <a:srgbClr val="203864"/>
                </a:solidFill>
              </a:defRPr>
            </a:lvl1pPr>
          </a:lstStyle>
          <a:p>
            <a:pPr lvl="0"/>
            <a:r>
              <a:rPr lang="en-US"/>
              <a:t>PROJECT TITLE</a:t>
            </a:r>
          </a:p>
        </p:txBody>
      </p:sp>
      <p:sp>
        <p:nvSpPr>
          <p:cNvPr id="14" name="Text Placeholder 13">
            <a:extLst>
              <a:ext uri="{FF2B5EF4-FFF2-40B4-BE49-F238E27FC236}">
                <a16:creationId xmlns:a16="http://schemas.microsoft.com/office/drawing/2014/main" id="{73EFFB9C-A620-1988-8614-F53E8ACED8D8}"/>
              </a:ext>
            </a:extLst>
          </p:cNvPr>
          <p:cNvSpPr>
            <a:spLocks noGrp="1"/>
          </p:cNvSpPr>
          <p:nvPr>
            <p:ph type="body" sz="quarter" idx="15" hasCustomPrompt="1"/>
          </p:nvPr>
        </p:nvSpPr>
        <p:spPr>
          <a:xfrm>
            <a:off x="6662738" y="609600"/>
            <a:ext cx="5529262" cy="442913"/>
          </a:xfrm>
          <a:prstGeom prst="rect">
            <a:avLst/>
          </a:prstGeom>
        </p:spPr>
        <p:txBody>
          <a:bodyPr/>
          <a:lstStyle>
            <a:lvl1pPr marL="0" indent="0">
              <a:buNone/>
              <a:defRPr sz="1400">
                <a:solidFill>
                  <a:srgbClr val="203864"/>
                </a:solidFill>
              </a:defRPr>
            </a:lvl1pPr>
          </a:lstStyle>
          <a:p>
            <a:pPr lvl="0"/>
            <a:r>
              <a:rPr lang="en-US"/>
              <a:t>CITY, STATE </a:t>
            </a:r>
          </a:p>
        </p:txBody>
      </p:sp>
      <p:sp>
        <p:nvSpPr>
          <p:cNvPr id="11" name="Google Shape;414;p62">
            <a:extLst>
              <a:ext uri="{FF2B5EF4-FFF2-40B4-BE49-F238E27FC236}">
                <a16:creationId xmlns:a16="http://schemas.microsoft.com/office/drawing/2014/main" id="{8DB52562-1850-BB39-14B9-5AD1C1DFB36D}"/>
              </a:ext>
            </a:extLst>
          </p:cNvPr>
          <p:cNvSpPr txBox="1"/>
          <p:nvPr/>
        </p:nvSpPr>
        <p:spPr bwMode="auto">
          <a:xfrm>
            <a:off x="2398544" y="631063"/>
            <a:ext cx="3498164" cy="51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auto" latinLnBrk="0" hangingPunct="1">
              <a:lnSpc>
                <a:spcPct val="90000"/>
              </a:lnSpc>
              <a:spcBef>
                <a:spcPts val="0"/>
              </a:spcBef>
              <a:spcAft>
                <a:spcPts val="0"/>
              </a:spcAft>
              <a:buClr>
                <a:srgbClr val="FFFFFF"/>
              </a:buClr>
              <a:buSzPts val="3000"/>
              <a:buFont typeface="Helvetica Neue Light" panose="02000403000000020004" pitchFamily="2" charset="0"/>
              <a:buNone/>
              <a:tabLst/>
              <a:defRPr/>
            </a:pPr>
            <a:r>
              <a:rPr kumimoji="0" lang="en-US" altLang="en-US" sz="32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Avenir Light" panose="020B0402020203020204" pitchFamily="34" charset="77"/>
                <a:ea typeface="+mn-ea"/>
                <a:cs typeface="Arial" panose="020B0604020202020204" pitchFamily="34" charset="0"/>
                <a:sym typeface="Helvetica Neue Light" panose="02000403000000020004" pitchFamily="2" charset="0"/>
              </a:rPr>
              <a:t>P3 CASE STUDY</a:t>
            </a:r>
          </a:p>
        </p:txBody>
      </p:sp>
      <p:sp>
        <p:nvSpPr>
          <p:cNvPr id="3" name="Text Placeholder 2">
            <a:extLst>
              <a:ext uri="{FF2B5EF4-FFF2-40B4-BE49-F238E27FC236}">
                <a16:creationId xmlns:a16="http://schemas.microsoft.com/office/drawing/2014/main" id="{6F5103B3-202D-8B8E-1366-4373D890A4D0}"/>
              </a:ext>
            </a:extLst>
          </p:cNvPr>
          <p:cNvSpPr>
            <a:spLocks noGrp="1"/>
          </p:cNvSpPr>
          <p:nvPr userDrawn="1">
            <p:ph type="body" sz="quarter" idx="16" hasCustomPrompt="1"/>
          </p:nvPr>
        </p:nvSpPr>
        <p:spPr>
          <a:xfrm>
            <a:off x="6662738" y="1052513"/>
            <a:ext cx="5529262" cy="5449887"/>
          </a:xfrm>
          <a:prstGeom prst="rect">
            <a:avLst/>
          </a:prstGeom>
        </p:spPr>
        <p:txBody>
          <a:bodyPr/>
          <a:lstStyle>
            <a:lvl1pPr marL="0" indent="0">
              <a:buNone/>
              <a:defRPr sz="1200" b="1">
                <a:solidFill>
                  <a:srgbClr val="767171"/>
                </a:solidFill>
              </a:defRPr>
            </a:lvl1pPr>
          </a:lstStyle>
          <a:p>
            <a:pPr lvl="0"/>
            <a:r>
              <a:rPr lang="en-US"/>
              <a:t>Text</a:t>
            </a:r>
          </a:p>
        </p:txBody>
      </p:sp>
      <p:pic>
        <p:nvPicPr>
          <p:cNvPr id="10" name="Picture 9" descr="Logo&#10;&#10;Description automatically generated">
            <a:extLst>
              <a:ext uri="{FF2B5EF4-FFF2-40B4-BE49-F238E27FC236}">
                <a16:creationId xmlns:a16="http://schemas.microsoft.com/office/drawing/2014/main" id="{22BC7278-D242-A72C-7528-A1103AED0048}"/>
              </a:ext>
            </a:extLst>
          </p:cNvPr>
          <p:cNvPicPr/>
          <p:nvPr/>
        </p:nvPicPr>
        <p:blipFill>
          <a:blip r:embed="rId2" cstate="screen">
            <a:extLst>
              <a:ext uri="{28A0092B-C50C-407E-A947-70E740481C1C}">
                <a14:useLocalDpi xmlns:a14="http://schemas.microsoft.com/office/drawing/2010/main"/>
              </a:ext>
            </a:extLst>
          </a:blip>
          <a:stretch>
            <a:fillRect/>
          </a:stretch>
        </p:blipFill>
        <p:spPr>
          <a:xfrm>
            <a:off x="288756" y="450954"/>
            <a:ext cx="1340020" cy="1032584"/>
          </a:xfrm>
          <a:prstGeom prst="rect">
            <a:avLst/>
          </a:prstGeom>
        </p:spPr>
      </p:pic>
      <p:pic>
        <p:nvPicPr>
          <p:cNvPr id="2" name="Picture 1" descr="A blue and white logo&#10;&#10;Description automatically generated">
            <a:extLst>
              <a:ext uri="{FF2B5EF4-FFF2-40B4-BE49-F238E27FC236}">
                <a16:creationId xmlns:a16="http://schemas.microsoft.com/office/drawing/2014/main" id="{87DF4680-E67E-4559-2023-8BEC4D90E306}"/>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0726586" y="6337816"/>
            <a:ext cx="1464733" cy="480671"/>
          </a:xfrm>
          <a:prstGeom prst="rect">
            <a:avLst/>
          </a:prstGeom>
        </p:spPr>
      </p:pic>
    </p:spTree>
    <p:extLst>
      <p:ext uri="{BB962C8B-B14F-4D97-AF65-F5344CB8AC3E}">
        <p14:creationId xmlns:p14="http://schemas.microsoft.com/office/powerpoint/2010/main" val="286187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0838-ACDE-482E-850E-FA82C1A35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DE89F-6F31-7B1F-01CF-FBD912BAB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CABBB-6DE5-FB95-4699-F6905CE5DD6B}"/>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332AF35A-8573-15AA-6381-058933FD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39A2E-5B3B-DF0E-C425-7C41CE9C3F10}"/>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371838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9558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7BF3-2986-9B1F-33E1-B027D7466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D32942-8D60-55E7-7602-2D9C50C43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EFAE01-378D-4196-0ED8-8E2E714CE3A8}"/>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8CEF67D1-6060-8CBF-5C0B-BAEFCFE8B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0BE0-3C9E-7BEA-482B-0DF06EF71490}"/>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279341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14C4-CFB1-225C-3EBB-D64A5A86C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23156-1143-0B57-06E5-AE9C9B057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F63B1-7D7F-A922-D47C-F39F13C0F32B}"/>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FE8BF0EF-9D96-E31A-1B01-5BEA584A4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C21ED-1928-14B6-BA44-80973C847A6A}"/>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57289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0B4A-4911-B11A-9EA2-EDA171BEC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87820-DEAA-B569-FE88-071FC27D2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A1C6E-D7F4-847F-BBF7-86103553C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31C8E-46A4-567D-671E-A087AB033974}"/>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6" name="Footer Placeholder 5">
            <a:extLst>
              <a:ext uri="{FF2B5EF4-FFF2-40B4-BE49-F238E27FC236}">
                <a16:creationId xmlns:a16="http://schemas.microsoft.com/office/drawing/2014/main" id="{F5C714D6-41F7-CC7B-9021-D8D8E00B2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CDDD0-86E4-F12E-03AD-D9247323F633}"/>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366544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3D1C-3D4C-AFA6-782E-B7BE79E656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291B3-DADE-D8BC-7F32-5643ED2C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1830-8FE1-7180-E58C-6ACB9B2957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FE791D-3E01-EF4C-6237-BCC3EC839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38376C-91B3-A7D2-43C7-60063B81A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5895E8-89C3-8A17-C7E4-EB8A212C0D4F}"/>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8" name="Footer Placeholder 7">
            <a:extLst>
              <a:ext uri="{FF2B5EF4-FFF2-40B4-BE49-F238E27FC236}">
                <a16:creationId xmlns:a16="http://schemas.microsoft.com/office/drawing/2014/main" id="{AA0A1549-651C-E40F-A357-2D4912032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27FE8E-4D3F-FE4C-6C39-8F29E411D40A}"/>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332324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581C-0CA1-D0C1-F50E-03F5D9496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86412-8705-C4AB-7054-595AA7E2919A}"/>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4" name="Footer Placeholder 3">
            <a:extLst>
              <a:ext uri="{FF2B5EF4-FFF2-40B4-BE49-F238E27FC236}">
                <a16:creationId xmlns:a16="http://schemas.microsoft.com/office/drawing/2014/main" id="{BA9C55FA-7E47-0053-FD9E-0E6346E7DF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1BB79-BF64-837C-ADBB-CF40E082F7D1}"/>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365799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8BACB-45AB-76B2-0E16-A12026CBFEE0}"/>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3" name="Footer Placeholder 2">
            <a:extLst>
              <a:ext uri="{FF2B5EF4-FFF2-40B4-BE49-F238E27FC236}">
                <a16:creationId xmlns:a16="http://schemas.microsoft.com/office/drawing/2014/main" id="{E374E181-6E37-D976-5531-CDFC76104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87D81-3B07-653A-66DE-5C9326C5DAFF}"/>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364541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B058-BB53-FFBF-3A5C-380F7026C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3DC04-42A6-8C6E-D38E-D88EDE7F17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6841F-C9E4-2950-1075-ED752F4E4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EA1B8-9DE7-D766-62DD-B1A42F252EE4}"/>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6" name="Footer Placeholder 5">
            <a:extLst>
              <a:ext uri="{FF2B5EF4-FFF2-40B4-BE49-F238E27FC236}">
                <a16:creationId xmlns:a16="http://schemas.microsoft.com/office/drawing/2014/main" id="{0C4BFC1E-CE0E-603D-78DE-9AD96621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7AF67-2E1E-AC1E-7249-A8D8C27E065A}"/>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4462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8D49-3F91-8D25-1045-773F9B7CC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D91452-FC81-BDB5-5897-DA4235247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8D865-8C43-C6A6-240D-2A800F820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E06F6-B90F-EAF8-929B-3DB834D484BA}"/>
              </a:ext>
            </a:extLst>
          </p:cNvPr>
          <p:cNvSpPr>
            <a:spLocks noGrp="1"/>
          </p:cNvSpPr>
          <p:nvPr>
            <p:ph type="dt" sz="half" idx="10"/>
          </p:nvPr>
        </p:nvSpPr>
        <p:spPr/>
        <p:txBody>
          <a:bodyPr/>
          <a:lstStyle/>
          <a:p>
            <a:fld id="{4E097876-5A9B-0F45-9153-F8AD9663C8BD}" type="datetimeFigureOut">
              <a:rPr lang="en-US" smtClean="0"/>
              <a:t>9/26/2025</a:t>
            </a:fld>
            <a:endParaRPr lang="en-US"/>
          </a:p>
        </p:txBody>
      </p:sp>
      <p:sp>
        <p:nvSpPr>
          <p:cNvPr id="6" name="Footer Placeholder 5">
            <a:extLst>
              <a:ext uri="{FF2B5EF4-FFF2-40B4-BE49-F238E27FC236}">
                <a16:creationId xmlns:a16="http://schemas.microsoft.com/office/drawing/2014/main" id="{4A44AC35-0C3C-2058-2CB0-3042F8E16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6B137-D4A0-F0B0-45D6-5CCFFD06A9C0}"/>
              </a:ext>
            </a:extLst>
          </p:cNvPr>
          <p:cNvSpPr>
            <a:spLocks noGrp="1"/>
          </p:cNvSpPr>
          <p:nvPr>
            <p:ph type="sldNum" sz="quarter" idx="12"/>
          </p:nvPr>
        </p:nvSpPr>
        <p:spPr/>
        <p:txBody>
          <a:bodyPr/>
          <a:lstStyle/>
          <a:p>
            <a:fld id="{5915091A-C203-D94F-A58D-B72D1D4269E3}" type="slidenum">
              <a:rPr lang="en-US" smtClean="0"/>
              <a:t>‹#›</a:t>
            </a:fld>
            <a:endParaRPr lang="en-US"/>
          </a:p>
        </p:txBody>
      </p:sp>
    </p:spTree>
    <p:extLst>
      <p:ext uri="{BB962C8B-B14F-4D97-AF65-F5344CB8AC3E}">
        <p14:creationId xmlns:p14="http://schemas.microsoft.com/office/powerpoint/2010/main" val="9921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E58DB-89E5-2EF7-A49A-B4CA994FA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56ACD-24E7-A7E8-247D-2859B99CE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B5C9F-2CAE-E959-DFCC-4139DDBB3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97876-5A9B-0F45-9153-F8AD9663C8BD}" type="datetimeFigureOut">
              <a:rPr lang="en-US" smtClean="0"/>
              <a:t>9/26/2025</a:t>
            </a:fld>
            <a:endParaRPr lang="en-US"/>
          </a:p>
        </p:txBody>
      </p:sp>
      <p:sp>
        <p:nvSpPr>
          <p:cNvPr id="5" name="Footer Placeholder 4">
            <a:extLst>
              <a:ext uri="{FF2B5EF4-FFF2-40B4-BE49-F238E27FC236}">
                <a16:creationId xmlns:a16="http://schemas.microsoft.com/office/drawing/2014/main" id="{AA73EE27-DD7B-E942-72C4-B5D82D1CB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F9AD79-ED34-179F-1FBC-7315AA0D1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5091A-C203-D94F-A58D-B72D1D4269E3}" type="slidenum">
              <a:rPr lang="en-US" smtClean="0"/>
              <a:t>‹#›</a:t>
            </a:fld>
            <a:endParaRPr lang="en-US"/>
          </a:p>
        </p:txBody>
      </p:sp>
    </p:spTree>
    <p:extLst>
      <p:ext uri="{BB962C8B-B14F-4D97-AF65-F5344CB8AC3E}">
        <p14:creationId xmlns:p14="http://schemas.microsoft.com/office/powerpoint/2010/main" val="1996924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571894-C23D-B8AA-1016-333E7071A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2EEADD-47E7-4A9A-BA45-4C204B3C7E22}" type="datetimeFigureOut">
              <a:rPr lang="en-US" smtClean="0"/>
              <a:t>9/26/2025</a:t>
            </a:fld>
            <a:endParaRPr lang="en-US"/>
          </a:p>
        </p:txBody>
      </p:sp>
      <p:sp>
        <p:nvSpPr>
          <p:cNvPr id="5" name="Footer Placeholder 4">
            <a:extLst>
              <a:ext uri="{FF2B5EF4-FFF2-40B4-BE49-F238E27FC236}">
                <a16:creationId xmlns:a16="http://schemas.microsoft.com/office/drawing/2014/main" id="{8C55FF24-B4D3-0091-EB57-CD03F5804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1803B9-1990-DF52-0ACF-EABAD4DED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79DC44-AC54-45B2-BB33-25B67F966219}" type="slidenum">
              <a:rPr lang="en-US" smtClean="0"/>
              <a:t>‹#›</a:t>
            </a:fld>
            <a:endParaRPr lang="en-US"/>
          </a:p>
        </p:txBody>
      </p:sp>
    </p:spTree>
    <p:extLst>
      <p:ext uri="{BB962C8B-B14F-4D97-AF65-F5344CB8AC3E}">
        <p14:creationId xmlns:p14="http://schemas.microsoft.com/office/powerpoint/2010/main" val="3888741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4.png"/><Relationship Id="rId5" Type="http://schemas.microsoft.com/office/2007/relationships/hdphoto" Target="../media/hdphoto1.wdp"/><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jpe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13.pn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9B773A-DCDA-5A49-86D1-A133F78B3E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0FD76BB3-4735-3848-9D51-84F00D622C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3871" y="5475248"/>
            <a:ext cx="1087883" cy="679107"/>
          </a:xfrm>
          <a:prstGeom prst="rect">
            <a:avLst/>
          </a:prstGeom>
        </p:spPr>
      </p:pic>
      <p:sp>
        <p:nvSpPr>
          <p:cNvPr id="8" name="Title 1">
            <a:extLst>
              <a:ext uri="{FF2B5EF4-FFF2-40B4-BE49-F238E27FC236}">
                <a16:creationId xmlns:a16="http://schemas.microsoft.com/office/drawing/2014/main" id="{70EE1F47-466C-7E45-A61A-6054ADAB4CCC}"/>
              </a:ext>
            </a:extLst>
          </p:cNvPr>
          <p:cNvSpPr txBox="1">
            <a:spLocks/>
          </p:cNvSpPr>
          <p:nvPr/>
        </p:nvSpPr>
        <p:spPr>
          <a:xfrm>
            <a:off x="308975" y="3140883"/>
            <a:ext cx="11155782" cy="9622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Arial" charset="0"/>
                <a:ea typeface="Arial" charset="0"/>
                <a:cs typeface="Arial"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venir Book" panose="02000503020000020003" pitchFamily="2" charset="0"/>
                <a:ea typeface="Helvetica Neue Light" panose="02000403000000020004" pitchFamily="2" charset="0"/>
                <a:cs typeface="Objektiv Mk1 Black" panose="020B0902020204020203" pitchFamily="34" charset="77"/>
              </a:rPr>
              <a:t> </a:t>
            </a:r>
            <a:r>
              <a:rPr lang="en-US" sz="4000" b="1">
                <a:solidFill>
                  <a:prstClr val="white"/>
                </a:solidFill>
                <a:latin typeface="Avenir Book" panose="02000503020000020003" pitchFamily="2" charset="0"/>
                <a:ea typeface="Helvetica Neue Light" panose="02000403000000020004" pitchFamily="2" charset="0"/>
                <a:cs typeface="Objektiv Mk1 Black" panose="020B0902020204020203" pitchFamily="34" charset="77"/>
              </a:rPr>
              <a:t>PROJECT DELIVERY </a:t>
            </a:r>
            <a:r>
              <a:rPr kumimoji="0" lang="en-US" sz="4000" b="1" i="0" u="none" strike="noStrike" kern="1200" cap="none" spc="0" normalizeH="0" baseline="0" noProof="0">
                <a:ln>
                  <a:noFill/>
                </a:ln>
                <a:solidFill>
                  <a:prstClr val="white"/>
                </a:solidFill>
                <a:effectLst/>
                <a:uLnTx/>
                <a:uFillTx/>
                <a:latin typeface="Avenir Book" panose="02000503020000020003" pitchFamily="2" charset="0"/>
                <a:ea typeface="Helvetica Neue Light" panose="02000403000000020004" pitchFamily="2" charset="0"/>
                <a:cs typeface="Objektiv Mk1 Black" panose="020B0902020204020203" pitchFamily="34" charset="77"/>
              </a:rPr>
              <a:t>BOOTCAMP</a:t>
            </a:r>
          </a:p>
          <a:p>
            <a:pPr marL="0" marR="0" lvl="0" indent="0" algn="r" defTabSz="914400" rtl="0" eaLnBrk="1" fontAlgn="auto" latinLnBrk="0" hangingPunct="1">
              <a:lnSpc>
                <a:spcPct val="90000"/>
              </a:lnSpc>
              <a:spcBef>
                <a:spcPct val="0"/>
              </a:spcBef>
              <a:spcAft>
                <a:spcPts val="0"/>
              </a:spcAft>
              <a:buClrTx/>
              <a:buSzTx/>
              <a:buFontTx/>
              <a:buNone/>
              <a:tabLst/>
              <a:defRPr/>
            </a:pPr>
            <a:r>
              <a:rPr lang="en-US" sz="1800">
                <a:solidFill>
                  <a:prstClr val="white"/>
                </a:solidFill>
                <a:latin typeface="Avenir Book" panose="02000503020000020003" pitchFamily="2" charset="0"/>
                <a:ea typeface="Helvetica Neue Light" panose="02000403000000020004" pitchFamily="2" charset="0"/>
                <a:cs typeface="Objektiv Mk1 Black" panose="020B0902020204020203" pitchFamily="34" charset="77"/>
              </a:rPr>
              <a:t>The Bond Buyer Infrastructure Conference, September 29, 2025</a:t>
            </a:r>
            <a:endParaRPr kumimoji="0" lang="en-US" sz="1800" b="0" i="0" u="none" strike="noStrike" kern="1200" cap="none" spc="0" normalizeH="0" baseline="0" noProof="0">
              <a:ln>
                <a:noFill/>
              </a:ln>
              <a:solidFill>
                <a:prstClr val="white"/>
              </a:solidFill>
              <a:effectLst/>
              <a:uLnTx/>
              <a:uFillTx/>
              <a:latin typeface="Avenir Book" panose="02000503020000020003"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7222D1E0-553D-2E45-A4FC-4B2FC5AE8B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3058" y="703645"/>
            <a:ext cx="3441699" cy="1065115"/>
          </a:xfrm>
          <a:prstGeom prst="rect">
            <a:avLst/>
          </a:prstGeom>
        </p:spPr>
      </p:pic>
    </p:spTree>
    <p:extLst>
      <p:ext uri="{BB962C8B-B14F-4D97-AF65-F5344CB8AC3E}">
        <p14:creationId xmlns:p14="http://schemas.microsoft.com/office/powerpoint/2010/main" val="31007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A91AA-2FB4-C10B-67D6-6B0849E182AF}"/>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88935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9FEF9-F1FE-01BF-8283-8AFDAFF30253}"/>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20323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3DF46E-250B-853D-C958-CC33F6472A9D}"/>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07162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62">
            <a:extLst>
              <a:ext uri="{FF2B5EF4-FFF2-40B4-BE49-F238E27FC236}">
                <a16:creationId xmlns:a16="http://schemas.microsoft.com/office/drawing/2014/main" id="{BAFF2A1B-FC84-D151-B880-EF7F16F869E6}"/>
              </a:ext>
            </a:extLst>
          </p:cNvPr>
          <p:cNvSpPr txBox="1">
            <a:spLocks noChangeArrowheads="1"/>
          </p:cNvSpPr>
          <p:nvPr/>
        </p:nvSpPr>
        <p:spPr bwMode="auto">
          <a:xfrm>
            <a:off x="402521" y="582023"/>
            <a:ext cx="5050378"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Delivery methods</a:t>
            </a:r>
          </a:p>
        </p:txBody>
      </p:sp>
      <p:cxnSp>
        <p:nvCxnSpPr>
          <p:cNvPr id="9" name="Straight Connector 8">
            <a:extLst>
              <a:ext uri="{FF2B5EF4-FFF2-40B4-BE49-F238E27FC236}">
                <a16:creationId xmlns:a16="http://schemas.microsoft.com/office/drawing/2014/main" id="{4BD0386F-A61D-9777-8F5B-7A8A6D0C3D12}"/>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AA0F38C0-06DA-86C1-CEDD-2C703A6ED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61" name="Picture 60">
            <a:extLst>
              <a:ext uri="{FF2B5EF4-FFF2-40B4-BE49-F238E27FC236}">
                <a16:creationId xmlns:a16="http://schemas.microsoft.com/office/drawing/2014/main" id="{BC33F3E2-2F1D-C8E0-18B3-31F1287BC8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
        <p:nvSpPr>
          <p:cNvPr id="2" name="TextBox 1">
            <a:extLst>
              <a:ext uri="{FF2B5EF4-FFF2-40B4-BE49-F238E27FC236}">
                <a16:creationId xmlns:a16="http://schemas.microsoft.com/office/drawing/2014/main" id="{AA8DBEAE-632C-61F4-14D1-D40BC4E34947}"/>
              </a:ext>
            </a:extLst>
          </p:cNvPr>
          <p:cNvSpPr txBox="1"/>
          <p:nvPr/>
        </p:nvSpPr>
        <p:spPr>
          <a:xfrm>
            <a:off x="1127189" y="5249018"/>
            <a:ext cx="1684421" cy="646331"/>
          </a:xfrm>
          <a:prstGeom prst="rect">
            <a:avLst/>
          </a:prstGeom>
          <a:noFill/>
        </p:spPr>
        <p:txBody>
          <a:bodyPr wrap="square" rtlCol="0">
            <a:spAutoFit/>
          </a:bodyPr>
          <a:lstStyle/>
          <a:p>
            <a:r>
              <a:rPr lang="en-US">
                <a:solidFill>
                  <a:srgbClr val="0046AD"/>
                </a:solidFill>
                <a:latin typeface="Avenir Medium" panose="02000503020000020003" pitchFamily="2" charset="0"/>
                <a:ea typeface="Microsoft Sans Serif" charset="0"/>
                <a:cs typeface="Microsoft Sans Serif" charset="0"/>
              </a:rPr>
              <a:t>Public </a:t>
            </a:r>
            <a:br>
              <a:rPr lang="en-US">
                <a:solidFill>
                  <a:srgbClr val="0046AD"/>
                </a:solidFill>
                <a:latin typeface="Avenir Medium" panose="02000503020000020003" pitchFamily="2" charset="0"/>
                <a:ea typeface="Microsoft Sans Serif" charset="0"/>
                <a:cs typeface="Microsoft Sans Serif" charset="0"/>
              </a:rPr>
            </a:br>
            <a:r>
              <a:rPr lang="en-US">
                <a:solidFill>
                  <a:srgbClr val="0046AD"/>
                </a:solidFill>
                <a:latin typeface="Avenir Medium" panose="02000503020000020003" pitchFamily="2" charset="0"/>
                <a:ea typeface="Microsoft Sans Serif" charset="0"/>
                <a:cs typeface="Microsoft Sans Serif" charset="0"/>
              </a:rPr>
              <a:t>Sector</a:t>
            </a:r>
          </a:p>
        </p:txBody>
      </p:sp>
      <p:sp>
        <p:nvSpPr>
          <p:cNvPr id="3" name="TextBox 2">
            <a:extLst>
              <a:ext uri="{FF2B5EF4-FFF2-40B4-BE49-F238E27FC236}">
                <a16:creationId xmlns:a16="http://schemas.microsoft.com/office/drawing/2014/main" id="{DE1946F7-E568-EADC-2D9D-8FC75D5BD846}"/>
              </a:ext>
            </a:extLst>
          </p:cNvPr>
          <p:cNvSpPr txBox="1"/>
          <p:nvPr/>
        </p:nvSpPr>
        <p:spPr>
          <a:xfrm>
            <a:off x="10287053" y="1936807"/>
            <a:ext cx="1501364" cy="646331"/>
          </a:xfrm>
          <a:prstGeom prst="rect">
            <a:avLst/>
          </a:prstGeom>
          <a:noFill/>
        </p:spPr>
        <p:txBody>
          <a:bodyPr wrap="square" rtlCol="0">
            <a:spAutoFit/>
          </a:bodyPr>
          <a:lstStyle/>
          <a:p>
            <a:r>
              <a:rPr lang="en-US">
                <a:solidFill>
                  <a:srgbClr val="0046AD"/>
                </a:solidFill>
                <a:latin typeface="Avenir Medium" panose="02000503020000020003" pitchFamily="2" charset="0"/>
                <a:ea typeface="Microsoft Sans Serif" charset="0"/>
                <a:cs typeface="Microsoft Sans Serif" charset="0"/>
              </a:rPr>
              <a:t>Private </a:t>
            </a:r>
            <a:br>
              <a:rPr lang="en-US">
                <a:solidFill>
                  <a:srgbClr val="0046AD"/>
                </a:solidFill>
                <a:latin typeface="Avenir Medium" panose="02000503020000020003" pitchFamily="2" charset="0"/>
                <a:ea typeface="Microsoft Sans Serif" charset="0"/>
                <a:cs typeface="Microsoft Sans Serif" charset="0"/>
              </a:rPr>
            </a:br>
            <a:r>
              <a:rPr lang="en-US">
                <a:solidFill>
                  <a:srgbClr val="0046AD"/>
                </a:solidFill>
                <a:latin typeface="Avenir Medium" panose="02000503020000020003" pitchFamily="2" charset="0"/>
                <a:ea typeface="Microsoft Sans Serif" charset="0"/>
                <a:cs typeface="Microsoft Sans Serif" charset="0"/>
              </a:rPr>
              <a:t>Sector</a:t>
            </a:r>
          </a:p>
        </p:txBody>
      </p:sp>
      <p:sp>
        <p:nvSpPr>
          <p:cNvPr id="4" name="Up-Down Arrow 35">
            <a:extLst>
              <a:ext uri="{FF2B5EF4-FFF2-40B4-BE49-F238E27FC236}">
                <a16:creationId xmlns:a16="http://schemas.microsoft.com/office/drawing/2014/main" id="{23BBEA4E-3474-A6BC-976C-CE491DA96DC4}"/>
              </a:ext>
            </a:extLst>
          </p:cNvPr>
          <p:cNvSpPr/>
          <p:nvPr/>
        </p:nvSpPr>
        <p:spPr>
          <a:xfrm>
            <a:off x="5452899" y="1632797"/>
            <a:ext cx="238178" cy="4392134"/>
          </a:xfrm>
          <a:prstGeom prst="upDownArrow">
            <a:avLst/>
          </a:pr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Down Arrow 36">
            <a:extLst>
              <a:ext uri="{FF2B5EF4-FFF2-40B4-BE49-F238E27FC236}">
                <a16:creationId xmlns:a16="http://schemas.microsoft.com/office/drawing/2014/main" id="{B41F8AF1-4424-A076-8D48-5BB6453387A3}"/>
              </a:ext>
            </a:extLst>
          </p:cNvPr>
          <p:cNvSpPr/>
          <p:nvPr/>
        </p:nvSpPr>
        <p:spPr>
          <a:xfrm rot="5400000">
            <a:off x="5470631" y="851638"/>
            <a:ext cx="202714" cy="5954452"/>
          </a:xfrm>
          <a:prstGeom prst="upDownArrow">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6">
            <a:extLst>
              <a:ext uri="{FF2B5EF4-FFF2-40B4-BE49-F238E27FC236}">
                <a16:creationId xmlns:a16="http://schemas.microsoft.com/office/drawing/2014/main" id="{1F32045F-1CAF-5A5B-D490-D4DF922C7610}"/>
              </a:ext>
            </a:extLst>
          </p:cNvPr>
          <p:cNvSpPr txBox="1">
            <a:spLocks noChangeArrowheads="1"/>
          </p:cNvSpPr>
          <p:nvPr/>
        </p:nvSpPr>
        <p:spPr bwMode="auto">
          <a:xfrm>
            <a:off x="5770469" y="1632797"/>
            <a:ext cx="1080641" cy="584775"/>
          </a:xfrm>
          <a:prstGeom prst="rect">
            <a:avLst/>
          </a:prstGeom>
          <a:noFill/>
          <a:ln w="12700" algn="ctr">
            <a:noFill/>
            <a:miter lim="800000"/>
            <a:headEnd/>
            <a:tailEnd/>
          </a:ln>
          <a:scene3d>
            <a:camera prst="orthographicFront"/>
            <a:lightRig rig="threePt" dir="t"/>
          </a:scene3d>
          <a:sp3d>
            <a:bevelT w="165100" prst="coolSlant"/>
          </a:sp3d>
        </p:spPr>
        <p:txBody>
          <a:bodyPr wrap="square">
            <a:spAutoFit/>
          </a:bodyPr>
          <a:lstStyle/>
          <a:p>
            <a:pPr>
              <a:spcBef>
                <a:spcPct val="50000"/>
              </a:spcBef>
              <a:defRPr/>
            </a:pPr>
            <a:r>
              <a:rPr lang="en-US" sz="1600">
                <a:latin typeface="Avenir Medium" panose="02000503020000020003" pitchFamily="2" charset="0"/>
                <a:ea typeface="Microsoft Sans Serif" charset="0"/>
                <a:cs typeface="Microsoft Sans Serif" charset="0"/>
              </a:rPr>
              <a:t>Private Finance</a:t>
            </a:r>
          </a:p>
        </p:txBody>
      </p:sp>
      <p:sp>
        <p:nvSpPr>
          <p:cNvPr id="10" name="Text Box 56">
            <a:extLst>
              <a:ext uri="{FF2B5EF4-FFF2-40B4-BE49-F238E27FC236}">
                <a16:creationId xmlns:a16="http://schemas.microsoft.com/office/drawing/2014/main" id="{AF4F5624-CFE0-967C-7245-CF430E88241F}"/>
              </a:ext>
            </a:extLst>
          </p:cNvPr>
          <p:cNvSpPr txBox="1">
            <a:spLocks noChangeArrowheads="1"/>
          </p:cNvSpPr>
          <p:nvPr/>
        </p:nvSpPr>
        <p:spPr bwMode="auto">
          <a:xfrm>
            <a:off x="5770470" y="5484361"/>
            <a:ext cx="1160034" cy="584775"/>
          </a:xfrm>
          <a:prstGeom prst="rect">
            <a:avLst/>
          </a:prstGeom>
          <a:noFill/>
          <a:ln w="12700" algn="ctr">
            <a:noFill/>
            <a:miter lim="800000"/>
            <a:headEnd/>
            <a:tailEnd/>
          </a:ln>
          <a:scene3d>
            <a:camera prst="orthographicFront"/>
            <a:lightRig rig="threePt" dir="t"/>
          </a:scene3d>
          <a:sp3d>
            <a:bevelT w="165100" prst="coolSlant"/>
          </a:sp3d>
        </p:spPr>
        <p:txBody>
          <a:bodyPr>
            <a:spAutoFit/>
          </a:bodyPr>
          <a:lstStyle/>
          <a:p>
            <a:pPr>
              <a:spcBef>
                <a:spcPct val="50000"/>
              </a:spcBef>
              <a:defRPr/>
            </a:pPr>
            <a:r>
              <a:rPr lang="en-US" sz="1600">
                <a:latin typeface="Avenir Medium" panose="02000503020000020003" pitchFamily="2" charset="0"/>
                <a:ea typeface="Microsoft Sans Serif" charset="0"/>
                <a:cs typeface="Microsoft Sans Serif" charset="0"/>
              </a:rPr>
              <a:t>Public Finance</a:t>
            </a:r>
          </a:p>
        </p:txBody>
      </p:sp>
      <p:sp>
        <p:nvSpPr>
          <p:cNvPr id="11" name="Text Box 56">
            <a:extLst>
              <a:ext uri="{FF2B5EF4-FFF2-40B4-BE49-F238E27FC236}">
                <a16:creationId xmlns:a16="http://schemas.microsoft.com/office/drawing/2014/main" id="{5E9AD2C3-523B-6D99-5535-AD2CE2A1C5B2}"/>
              </a:ext>
            </a:extLst>
          </p:cNvPr>
          <p:cNvSpPr txBox="1">
            <a:spLocks noChangeArrowheads="1"/>
          </p:cNvSpPr>
          <p:nvPr/>
        </p:nvSpPr>
        <p:spPr bwMode="auto">
          <a:xfrm>
            <a:off x="1127189" y="3457221"/>
            <a:ext cx="1467573" cy="830997"/>
          </a:xfrm>
          <a:prstGeom prst="rect">
            <a:avLst/>
          </a:prstGeom>
          <a:noFill/>
          <a:ln w="12700" algn="ctr">
            <a:noFill/>
            <a:miter lim="800000"/>
            <a:headEnd/>
            <a:tailEnd/>
          </a:ln>
          <a:scene3d>
            <a:camera prst="orthographicFront"/>
            <a:lightRig rig="threePt" dir="t"/>
          </a:scene3d>
          <a:sp3d>
            <a:bevelT w="165100" prst="coolSlant"/>
          </a:sp3d>
        </p:spPr>
        <p:txBody>
          <a:bodyPr wrap="square">
            <a:spAutoFit/>
          </a:bodyPr>
          <a:lstStyle/>
          <a:p>
            <a:pPr>
              <a:spcBef>
                <a:spcPct val="50000"/>
              </a:spcBef>
              <a:defRPr/>
            </a:pPr>
            <a:r>
              <a:rPr lang="en-US" sz="1600">
                <a:latin typeface="Avenir Medium" panose="02000503020000020003" pitchFamily="2" charset="0"/>
                <a:ea typeface="Microsoft Sans Serif" charset="0"/>
                <a:cs typeface="Microsoft Sans Serif" charset="0"/>
              </a:rPr>
              <a:t>Segmented Procurement Packages</a:t>
            </a:r>
          </a:p>
        </p:txBody>
      </p:sp>
      <p:sp>
        <p:nvSpPr>
          <p:cNvPr id="22" name="Text Box 56">
            <a:extLst>
              <a:ext uri="{FF2B5EF4-FFF2-40B4-BE49-F238E27FC236}">
                <a16:creationId xmlns:a16="http://schemas.microsoft.com/office/drawing/2014/main" id="{8EECF720-421C-B201-1778-DD2876585DCC}"/>
              </a:ext>
            </a:extLst>
          </p:cNvPr>
          <p:cNvSpPr txBox="1">
            <a:spLocks noChangeArrowheads="1"/>
          </p:cNvSpPr>
          <p:nvPr/>
        </p:nvSpPr>
        <p:spPr bwMode="auto">
          <a:xfrm>
            <a:off x="8628608" y="3463609"/>
            <a:ext cx="1626274" cy="830997"/>
          </a:xfrm>
          <a:prstGeom prst="rect">
            <a:avLst/>
          </a:prstGeom>
          <a:noFill/>
          <a:ln w="12700" algn="ctr">
            <a:noFill/>
            <a:miter lim="800000"/>
            <a:headEnd/>
            <a:tailEnd/>
          </a:ln>
          <a:scene3d>
            <a:camera prst="orthographicFront"/>
            <a:lightRig rig="threePt" dir="t"/>
          </a:scene3d>
          <a:sp3d>
            <a:bevelT w="165100" prst="coolSlant"/>
          </a:sp3d>
        </p:spPr>
        <p:txBody>
          <a:bodyPr wrap="square">
            <a:spAutoFit/>
          </a:bodyPr>
          <a:lstStyle/>
          <a:p>
            <a:pPr>
              <a:spcBef>
                <a:spcPct val="50000"/>
              </a:spcBef>
              <a:defRPr/>
            </a:pPr>
            <a:r>
              <a:rPr lang="en-US" sz="1600">
                <a:latin typeface="Avenir Medium" panose="02000503020000020003" pitchFamily="2" charset="0"/>
                <a:ea typeface="Microsoft Sans Serif" charset="0"/>
                <a:cs typeface="Microsoft Sans Serif" charset="0"/>
              </a:rPr>
              <a:t>Integrated  Procurement Package</a:t>
            </a:r>
          </a:p>
        </p:txBody>
      </p:sp>
      <p:sp>
        <p:nvSpPr>
          <p:cNvPr id="35" name="Oval 40">
            <a:extLst>
              <a:ext uri="{FF2B5EF4-FFF2-40B4-BE49-F238E27FC236}">
                <a16:creationId xmlns:a16="http://schemas.microsoft.com/office/drawing/2014/main" id="{588D20B3-664C-DB42-71CE-C1B2C6B173A8}"/>
              </a:ext>
            </a:extLst>
          </p:cNvPr>
          <p:cNvSpPr>
            <a:spLocks noChangeArrowheads="1"/>
          </p:cNvSpPr>
          <p:nvPr/>
        </p:nvSpPr>
        <p:spPr bwMode="auto">
          <a:xfrm>
            <a:off x="2832940" y="5249018"/>
            <a:ext cx="1238112" cy="640770"/>
          </a:xfrm>
          <a:prstGeom prst="ellipse">
            <a:avLst/>
          </a:prstGeom>
          <a:solidFill>
            <a:schemeClr val="accent3"/>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2400" b="1">
                <a:solidFill>
                  <a:schemeClr val="bg1"/>
                </a:solidFill>
              </a:rPr>
              <a:t>DBB</a:t>
            </a:r>
          </a:p>
        </p:txBody>
      </p:sp>
      <p:sp>
        <p:nvSpPr>
          <p:cNvPr id="55" name="Oval 40">
            <a:extLst>
              <a:ext uri="{FF2B5EF4-FFF2-40B4-BE49-F238E27FC236}">
                <a16:creationId xmlns:a16="http://schemas.microsoft.com/office/drawing/2014/main" id="{4A22E2F8-6086-D13F-ADAB-3E36AA39C443}"/>
              </a:ext>
            </a:extLst>
          </p:cNvPr>
          <p:cNvSpPr>
            <a:spLocks noChangeArrowheads="1"/>
          </p:cNvSpPr>
          <p:nvPr/>
        </p:nvSpPr>
        <p:spPr bwMode="auto">
          <a:xfrm>
            <a:off x="4182616" y="4708448"/>
            <a:ext cx="1238112" cy="640770"/>
          </a:xfrm>
          <a:prstGeom prst="ellipse">
            <a:avLst/>
          </a:prstGeom>
          <a:solidFill>
            <a:schemeClr val="accent3"/>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2400" b="1">
                <a:solidFill>
                  <a:schemeClr val="bg1"/>
                </a:solidFill>
              </a:rPr>
              <a:t>DB</a:t>
            </a:r>
          </a:p>
        </p:txBody>
      </p:sp>
      <p:sp>
        <p:nvSpPr>
          <p:cNvPr id="56" name="Oval 40">
            <a:extLst>
              <a:ext uri="{FF2B5EF4-FFF2-40B4-BE49-F238E27FC236}">
                <a16:creationId xmlns:a16="http://schemas.microsoft.com/office/drawing/2014/main" id="{18C8689D-7850-E73D-FA2F-8BEF061F192E}"/>
              </a:ext>
            </a:extLst>
          </p:cNvPr>
          <p:cNvSpPr>
            <a:spLocks noChangeArrowheads="1"/>
          </p:cNvSpPr>
          <p:nvPr/>
        </p:nvSpPr>
        <p:spPr bwMode="auto">
          <a:xfrm>
            <a:off x="2832940" y="4065364"/>
            <a:ext cx="1238112" cy="640770"/>
          </a:xfrm>
          <a:prstGeom prst="ellipse">
            <a:avLst/>
          </a:prstGeom>
          <a:solidFill>
            <a:schemeClr val="accent3"/>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1600" b="1">
                <a:solidFill>
                  <a:schemeClr val="bg1"/>
                </a:solidFill>
              </a:rPr>
              <a:t>Outsourcing</a:t>
            </a:r>
          </a:p>
        </p:txBody>
      </p:sp>
      <p:sp>
        <p:nvSpPr>
          <p:cNvPr id="57" name="Oval 40">
            <a:extLst>
              <a:ext uri="{FF2B5EF4-FFF2-40B4-BE49-F238E27FC236}">
                <a16:creationId xmlns:a16="http://schemas.microsoft.com/office/drawing/2014/main" id="{B80A245D-101D-D87A-2BFF-3A4A9A985C00}"/>
              </a:ext>
            </a:extLst>
          </p:cNvPr>
          <p:cNvSpPr>
            <a:spLocks noChangeArrowheads="1"/>
          </p:cNvSpPr>
          <p:nvPr/>
        </p:nvSpPr>
        <p:spPr bwMode="auto">
          <a:xfrm>
            <a:off x="5770470" y="4065364"/>
            <a:ext cx="1238112" cy="640770"/>
          </a:xfrm>
          <a:prstGeom prst="ellipse">
            <a:avLst/>
          </a:prstGeom>
          <a:gradFill>
            <a:gsLst>
              <a:gs pos="0">
                <a:schemeClr val="accent3">
                  <a:lumMod val="40000"/>
                  <a:lumOff val="60000"/>
                </a:schemeClr>
              </a:gs>
              <a:gs pos="30000">
                <a:schemeClr val="accent3">
                  <a:lumMod val="60000"/>
                  <a:lumOff val="40000"/>
                </a:schemeClr>
              </a:gs>
              <a:gs pos="70000">
                <a:schemeClr val="accent3">
                  <a:lumMod val="60000"/>
                  <a:lumOff val="40000"/>
                </a:schemeClr>
              </a:gs>
              <a:gs pos="100000">
                <a:schemeClr val="accent3">
                  <a:lumMod val="75000"/>
                </a:schemeClr>
              </a:gs>
            </a:gsLst>
            <a:lin ang="5400000" scaled="0"/>
          </a:gra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2400" b="1">
                <a:solidFill>
                  <a:schemeClr val="bg1"/>
                </a:solidFill>
              </a:rPr>
              <a:t>DBOM</a:t>
            </a:r>
          </a:p>
        </p:txBody>
      </p:sp>
      <p:sp>
        <p:nvSpPr>
          <p:cNvPr id="59" name="Oval 40">
            <a:extLst>
              <a:ext uri="{FF2B5EF4-FFF2-40B4-BE49-F238E27FC236}">
                <a16:creationId xmlns:a16="http://schemas.microsoft.com/office/drawing/2014/main" id="{8BF17A0F-C33A-6060-17E1-5E7221B856A8}"/>
              </a:ext>
            </a:extLst>
          </p:cNvPr>
          <p:cNvSpPr>
            <a:spLocks noChangeArrowheads="1"/>
          </p:cNvSpPr>
          <p:nvPr/>
        </p:nvSpPr>
        <p:spPr bwMode="auto">
          <a:xfrm>
            <a:off x="8392828" y="1591351"/>
            <a:ext cx="1238112" cy="640770"/>
          </a:xfrm>
          <a:prstGeom prst="ellipse">
            <a:avLst/>
          </a:prstGeom>
          <a:solidFill>
            <a:schemeClr val="accent6"/>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2400" b="1">
                <a:solidFill>
                  <a:schemeClr val="bg1"/>
                </a:solidFill>
              </a:rPr>
              <a:t>DBFOM</a:t>
            </a:r>
          </a:p>
        </p:txBody>
      </p:sp>
      <p:sp>
        <p:nvSpPr>
          <p:cNvPr id="60" name="Oval 40">
            <a:extLst>
              <a:ext uri="{FF2B5EF4-FFF2-40B4-BE49-F238E27FC236}">
                <a16:creationId xmlns:a16="http://schemas.microsoft.com/office/drawing/2014/main" id="{D257ED94-8002-BF6A-AAE1-92BFE7FF5EE1}"/>
              </a:ext>
            </a:extLst>
          </p:cNvPr>
          <p:cNvSpPr>
            <a:spLocks noChangeArrowheads="1"/>
          </p:cNvSpPr>
          <p:nvPr/>
        </p:nvSpPr>
        <p:spPr bwMode="auto">
          <a:xfrm>
            <a:off x="7246196" y="2038008"/>
            <a:ext cx="1238112" cy="640770"/>
          </a:xfrm>
          <a:prstGeom prst="ellipse">
            <a:avLst/>
          </a:prstGeom>
          <a:solidFill>
            <a:schemeClr val="accent6"/>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1600" b="1">
                <a:solidFill>
                  <a:schemeClr val="bg1"/>
                </a:solidFill>
              </a:rPr>
              <a:t>DBFOM AP</a:t>
            </a:r>
          </a:p>
        </p:txBody>
      </p:sp>
      <p:sp>
        <p:nvSpPr>
          <p:cNvPr id="63" name="Oval 40">
            <a:extLst>
              <a:ext uri="{FF2B5EF4-FFF2-40B4-BE49-F238E27FC236}">
                <a16:creationId xmlns:a16="http://schemas.microsoft.com/office/drawing/2014/main" id="{6D633E9D-FAF7-E08F-6823-D6CE194B3BB3}"/>
              </a:ext>
            </a:extLst>
          </p:cNvPr>
          <p:cNvSpPr>
            <a:spLocks noChangeArrowheads="1"/>
          </p:cNvSpPr>
          <p:nvPr/>
        </p:nvSpPr>
        <p:spPr bwMode="auto">
          <a:xfrm>
            <a:off x="4952932" y="2931322"/>
            <a:ext cx="1238112" cy="640770"/>
          </a:xfrm>
          <a:prstGeom prst="ellipse">
            <a:avLst/>
          </a:prstGeom>
          <a:solidFill>
            <a:schemeClr val="accent6"/>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r>
              <a:rPr lang="en-US" sz="2400" b="1">
                <a:solidFill>
                  <a:schemeClr val="bg1"/>
                </a:solidFill>
              </a:rPr>
              <a:t>DBF</a:t>
            </a:r>
          </a:p>
        </p:txBody>
      </p:sp>
      <p:sp>
        <p:nvSpPr>
          <p:cNvPr id="64" name="Notched Right Arrow 1">
            <a:extLst>
              <a:ext uri="{FF2B5EF4-FFF2-40B4-BE49-F238E27FC236}">
                <a16:creationId xmlns:a16="http://schemas.microsoft.com/office/drawing/2014/main" id="{9C6B34CA-7A77-BF86-7217-45CB9420876F}"/>
              </a:ext>
            </a:extLst>
          </p:cNvPr>
          <p:cNvSpPr/>
          <p:nvPr/>
        </p:nvSpPr>
        <p:spPr>
          <a:xfrm rot="20298774">
            <a:off x="1664366" y="3775374"/>
            <a:ext cx="8846074" cy="311324"/>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9249C85-02BA-04BB-21B8-04635C974021}"/>
              </a:ext>
            </a:extLst>
          </p:cNvPr>
          <p:cNvSpPr txBox="1"/>
          <p:nvPr/>
        </p:nvSpPr>
        <p:spPr>
          <a:xfrm>
            <a:off x="6198072" y="3272555"/>
            <a:ext cx="2975431" cy="369332"/>
          </a:xfrm>
          <a:prstGeom prst="rect">
            <a:avLst/>
          </a:prstGeom>
          <a:noFill/>
        </p:spPr>
        <p:txBody>
          <a:bodyPr wrap="square" rtlCol="0">
            <a:spAutoFit/>
          </a:bodyPr>
          <a:lstStyle/>
          <a:p>
            <a:r>
              <a:rPr lang="en-US">
                <a:solidFill>
                  <a:srgbClr val="0046AD"/>
                </a:solidFill>
                <a:latin typeface="Avenir Medium" panose="02000503020000020003" pitchFamily="2" charset="0"/>
                <a:ea typeface="Microsoft Sans Serif" charset="0"/>
                <a:cs typeface="Microsoft Sans Serif" charset="0"/>
              </a:rPr>
              <a:t>Increasing Risk Transfer</a:t>
            </a:r>
          </a:p>
        </p:txBody>
      </p:sp>
      <p:sp>
        <p:nvSpPr>
          <p:cNvPr id="66" name="Oval 40">
            <a:extLst>
              <a:ext uri="{FF2B5EF4-FFF2-40B4-BE49-F238E27FC236}">
                <a16:creationId xmlns:a16="http://schemas.microsoft.com/office/drawing/2014/main" id="{B9A32CBB-728C-FD0B-4B93-1D686DD1449A}"/>
              </a:ext>
            </a:extLst>
          </p:cNvPr>
          <p:cNvSpPr>
            <a:spLocks noChangeArrowheads="1"/>
          </p:cNvSpPr>
          <p:nvPr/>
        </p:nvSpPr>
        <p:spPr bwMode="auto">
          <a:xfrm>
            <a:off x="6099564" y="2484665"/>
            <a:ext cx="1238112" cy="640770"/>
          </a:xfrm>
          <a:prstGeom prst="ellipse">
            <a:avLst/>
          </a:prstGeom>
          <a:solidFill>
            <a:schemeClr val="accent6"/>
          </a:solidFill>
          <a:ln w="12700" algn="ctr">
            <a:solidFill>
              <a:schemeClr val="bg2"/>
            </a:solidFill>
            <a:round/>
            <a:headEnd/>
            <a:tailEnd/>
          </a:ln>
          <a:scene3d>
            <a:camera prst="orthographicFront"/>
            <a:lightRig rig="threePt" dir="t"/>
          </a:scene3d>
          <a:sp3d>
            <a:bevelT w="165100" prst="coolSlant"/>
          </a:sp3d>
        </p:spPr>
        <p:txBody>
          <a:bodyPr wrap="none" anchor="ctr"/>
          <a:lstStyle/>
          <a:p>
            <a:pPr algn="ctr">
              <a:defRPr/>
            </a:pPr>
            <a:r>
              <a:rPr lang="en-US" sz="2400" b="1">
                <a:solidFill>
                  <a:schemeClr val="bg1"/>
                </a:solidFill>
              </a:rPr>
              <a:t>DBFM</a:t>
            </a:r>
          </a:p>
        </p:txBody>
      </p:sp>
      <p:sp>
        <p:nvSpPr>
          <p:cNvPr id="67" name="TextBox 66">
            <a:extLst>
              <a:ext uri="{FF2B5EF4-FFF2-40B4-BE49-F238E27FC236}">
                <a16:creationId xmlns:a16="http://schemas.microsoft.com/office/drawing/2014/main" id="{31C16802-C9C0-BAE6-EB65-C68FA915B437}"/>
              </a:ext>
            </a:extLst>
          </p:cNvPr>
          <p:cNvSpPr txBox="1"/>
          <p:nvPr/>
        </p:nvSpPr>
        <p:spPr>
          <a:xfrm>
            <a:off x="9772238" y="5067326"/>
            <a:ext cx="2419762" cy="1600438"/>
          </a:xfrm>
          <a:prstGeom prst="rect">
            <a:avLst/>
          </a:prstGeom>
          <a:noFill/>
          <a:ln>
            <a:noFill/>
          </a:ln>
        </p:spPr>
        <p:txBody>
          <a:bodyPr wrap="square" rtlCol="0">
            <a:spAutoFit/>
          </a:bodyPr>
          <a:lstStyle/>
          <a:p>
            <a:r>
              <a:rPr lang="en-GB" sz="1400">
                <a:solidFill>
                  <a:schemeClr val="bg2">
                    <a:lumMod val="50000"/>
                  </a:schemeClr>
                </a:solidFill>
                <a:latin typeface="Avenir Medium" panose="02000503020000020003" pitchFamily="2" charset="0"/>
                <a:ea typeface="Microsoft Sans Serif" charset="0"/>
                <a:cs typeface="Microsoft Sans Serif" charset="0"/>
              </a:rPr>
              <a:t>D = Design, </a:t>
            </a:r>
          </a:p>
          <a:p>
            <a:r>
              <a:rPr lang="en-GB" sz="1400">
                <a:solidFill>
                  <a:schemeClr val="bg2">
                    <a:lumMod val="50000"/>
                  </a:schemeClr>
                </a:solidFill>
                <a:latin typeface="Avenir Medium" panose="02000503020000020003" pitchFamily="2" charset="0"/>
                <a:ea typeface="Microsoft Sans Serif" charset="0"/>
                <a:cs typeface="Microsoft Sans Serif" charset="0"/>
              </a:rPr>
              <a:t>B = Build, </a:t>
            </a:r>
          </a:p>
          <a:p>
            <a:r>
              <a:rPr lang="en-GB" sz="1400">
                <a:solidFill>
                  <a:schemeClr val="bg2">
                    <a:lumMod val="50000"/>
                  </a:schemeClr>
                </a:solidFill>
                <a:latin typeface="Avenir Medium" panose="02000503020000020003" pitchFamily="2" charset="0"/>
                <a:ea typeface="Microsoft Sans Serif" charset="0"/>
                <a:cs typeface="Microsoft Sans Serif" charset="0"/>
              </a:rPr>
              <a:t>F = Finance, </a:t>
            </a:r>
          </a:p>
          <a:p>
            <a:r>
              <a:rPr lang="en-GB" sz="1400">
                <a:solidFill>
                  <a:schemeClr val="bg2">
                    <a:lumMod val="50000"/>
                  </a:schemeClr>
                </a:solidFill>
                <a:latin typeface="Avenir Medium" panose="02000503020000020003" pitchFamily="2" charset="0"/>
                <a:ea typeface="Microsoft Sans Serif" charset="0"/>
                <a:cs typeface="Microsoft Sans Serif" charset="0"/>
              </a:rPr>
              <a:t>O = Operate, </a:t>
            </a:r>
          </a:p>
          <a:p>
            <a:r>
              <a:rPr lang="en-GB" sz="1400">
                <a:solidFill>
                  <a:schemeClr val="bg2">
                    <a:lumMod val="50000"/>
                  </a:schemeClr>
                </a:solidFill>
                <a:latin typeface="Avenir Medium" panose="02000503020000020003" pitchFamily="2" charset="0"/>
                <a:ea typeface="Microsoft Sans Serif" charset="0"/>
                <a:cs typeface="Microsoft Sans Serif" charset="0"/>
              </a:rPr>
              <a:t>M = Maintain</a:t>
            </a:r>
          </a:p>
          <a:p>
            <a:r>
              <a:rPr lang="en-GB" sz="1400">
                <a:solidFill>
                  <a:schemeClr val="bg2">
                    <a:lumMod val="50000"/>
                  </a:schemeClr>
                </a:solidFill>
                <a:latin typeface="Avenir Medium" panose="02000503020000020003" pitchFamily="2" charset="0"/>
                <a:ea typeface="Microsoft Sans Serif" charset="0"/>
                <a:cs typeface="Microsoft Sans Serif" charset="0"/>
              </a:rPr>
              <a:t>AP = Availability Payment</a:t>
            </a:r>
          </a:p>
          <a:p>
            <a:r>
              <a:rPr lang="en-GB" sz="1400">
                <a:solidFill>
                  <a:schemeClr val="bg2">
                    <a:lumMod val="50000"/>
                  </a:schemeClr>
                </a:solidFill>
                <a:latin typeface="Avenir Medium" panose="02000503020000020003" pitchFamily="2" charset="0"/>
                <a:ea typeface="Microsoft Sans Serif" charset="0"/>
                <a:cs typeface="Microsoft Sans Serif" charset="0"/>
              </a:rPr>
              <a:t>DBB = Design, Bid, Build</a:t>
            </a:r>
            <a:endParaRPr lang="en-US" sz="1400">
              <a:solidFill>
                <a:schemeClr val="bg2">
                  <a:lumMod val="50000"/>
                </a:schemeClr>
              </a:solidFill>
              <a:latin typeface="Avenir Medium" panose="02000503020000020003" pitchFamily="2" charset="0"/>
              <a:ea typeface="Microsoft Sans Serif" charset="0"/>
              <a:cs typeface="Microsoft Sans Serif" charset="0"/>
            </a:endParaRPr>
          </a:p>
        </p:txBody>
      </p:sp>
    </p:spTree>
    <p:extLst>
      <p:ext uri="{BB962C8B-B14F-4D97-AF65-F5344CB8AC3E}">
        <p14:creationId xmlns:p14="http://schemas.microsoft.com/office/powerpoint/2010/main" val="14182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62">
            <a:extLst>
              <a:ext uri="{FF2B5EF4-FFF2-40B4-BE49-F238E27FC236}">
                <a16:creationId xmlns:a16="http://schemas.microsoft.com/office/drawing/2014/main" id="{380AD4E8-68C0-0B1F-FF7C-6EC2D71BA41F}"/>
              </a:ext>
            </a:extLst>
          </p:cNvPr>
          <p:cNvSpPr txBox="1">
            <a:spLocks noChangeArrowheads="1"/>
          </p:cNvSpPr>
          <p:nvPr/>
        </p:nvSpPr>
        <p:spPr bwMode="auto">
          <a:xfrm>
            <a:off x="513504" y="429782"/>
            <a:ext cx="8164207"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defPPr>
              <a:defRPr lang="en-US"/>
            </a:defPPr>
            <a:lvl1pPr>
              <a:lnSpc>
                <a:spcPct val="90000"/>
              </a:lnSpc>
              <a:buClr>
                <a:srgbClr val="FFFFFF"/>
              </a:buClr>
              <a:buSzPts val="3000"/>
              <a:buFont typeface="Arial" panose="020B0604020202020204" pitchFamily="34" charset="0"/>
              <a:defRPr sz="2500" b="1">
                <a:solidFill>
                  <a:srgbClr val="203864"/>
                </a:solidFill>
                <a:latin typeface="Avenir Black" panose="02000503020000020003" pitchFamily="2" charset="0"/>
                <a:cs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r>
              <a:rPr lang="en-US" altLang="en-US">
                <a:sym typeface="Helvetica Neue Light" panose="02000403000000020004" pitchFamily="2" charset="0"/>
              </a:rPr>
              <a:t>Fixed Price v Progressive - What’s the difference?</a:t>
            </a:r>
          </a:p>
        </p:txBody>
      </p:sp>
      <p:cxnSp>
        <p:nvCxnSpPr>
          <p:cNvPr id="3" name="Straight Connector 2">
            <a:extLst>
              <a:ext uri="{FF2B5EF4-FFF2-40B4-BE49-F238E27FC236}">
                <a16:creationId xmlns:a16="http://schemas.microsoft.com/office/drawing/2014/main" id="{149C23A0-BA2D-1B3D-AF44-D2216D3C8105}"/>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D3BEC1-6A0C-B78B-9207-4E16A25C0B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5" name="Picture 4">
            <a:extLst>
              <a:ext uri="{FF2B5EF4-FFF2-40B4-BE49-F238E27FC236}">
                <a16:creationId xmlns:a16="http://schemas.microsoft.com/office/drawing/2014/main" id="{4B1299A5-54AA-A5CF-D986-E57AD7C7C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
        <p:nvSpPr>
          <p:cNvPr id="7" name="Rectangle 6">
            <a:extLst>
              <a:ext uri="{FF2B5EF4-FFF2-40B4-BE49-F238E27FC236}">
                <a16:creationId xmlns:a16="http://schemas.microsoft.com/office/drawing/2014/main" id="{633F475E-25DE-2AFB-8C37-17AB083CB48E}"/>
              </a:ext>
            </a:extLst>
          </p:cNvPr>
          <p:cNvSpPr/>
          <p:nvPr/>
        </p:nvSpPr>
        <p:spPr>
          <a:xfrm>
            <a:off x="0" y="5967054"/>
            <a:ext cx="12192000" cy="1037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FBD4CC-D81F-57DF-E892-4C1D3C575102}"/>
              </a:ext>
            </a:extLst>
          </p:cNvPr>
          <p:cNvSpPr/>
          <p:nvPr/>
        </p:nvSpPr>
        <p:spPr>
          <a:xfrm>
            <a:off x="0" y="1817101"/>
            <a:ext cx="12192000" cy="4571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F776B27-544E-8A06-2F45-B8B01B964E08}"/>
              </a:ext>
            </a:extLst>
          </p:cNvPr>
          <p:cNvSpPr/>
          <p:nvPr/>
        </p:nvSpPr>
        <p:spPr>
          <a:xfrm>
            <a:off x="390186" y="4079056"/>
            <a:ext cx="11555953" cy="2754182"/>
          </a:xfrm>
          <a:prstGeom prst="rightArrow">
            <a:avLst>
              <a:gd name="adj1" fmla="val 50000"/>
              <a:gd name="adj2" fmla="val 38603"/>
            </a:avLst>
          </a:prstGeom>
          <a:gradFill flip="none" rotWithShape="1">
            <a:gsLst>
              <a:gs pos="0">
                <a:srgbClr val="00467F"/>
              </a:gs>
              <a:gs pos="56000">
                <a:schemeClr val="accent6"/>
              </a:gs>
              <a:gs pos="99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2E4965E4-E101-A4D3-F20D-01D3FBE5C5C8}"/>
              </a:ext>
            </a:extLst>
          </p:cNvPr>
          <p:cNvSpPr txBox="1">
            <a:spLocks/>
          </p:cNvSpPr>
          <p:nvPr/>
        </p:nvSpPr>
        <p:spPr>
          <a:xfrm>
            <a:off x="41616" y="1866858"/>
            <a:ext cx="11734251" cy="442088"/>
          </a:xfrm>
          <a:prstGeom prst="rect">
            <a:avLst/>
          </a:prstGeom>
          <a:ln w="12700">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00000"/>
              </a:lnSpc>
              <a:buClr>
                <a:srgbClr val="0162AF"/>
              </a:buClr>
              <a:buNone/>
            </a:pPr>
            <a:r>
              <a:rPr lang="en-US" sz="2000" b="1">
                <a:solidFill>
                  <a:srgbClr val="222B36"/>
                </a:solidFill>
                <a:latin typeface="Helvetica Neue" panose="02000503000000020004" pitchFamily="2" charset="0"/>
                <a:ea typeface="Helvetica Neue" panose="02000503000000020004" pitchFamily="2" charset="0"/>
                <a:cs typeface="Helvetica Neue" panose="02000503000000020004" pitchFamily="2" charset="0"/>
              </a:rPr>
              <a:t>FIXED PRICE P3 PROCUREMENT (PRICE-BASED)</a:t>
            </a:r>
          </a:p>
          <a:p>
            <a:pPr lvl="1">
              <a:lnSpc>
                <a:spcPct val="100000"/>
              </a:lnSpc>
              <a:buClr>
                <a:srgbClr val="0162AF"/>
              </a:buClr>
              <a:buFont typeface="Arial" charset="0"/>
              <a:buChar char="•"/>
            </a:pPr>
            <a:endParaRPr lang="en-US">
              <a:latin typeface="Arial" panose="020B0604020202020204" pitchFamily="34" charset="0"/>
              <a:ea typeface="Franklin Gothic Demi" charset="0"/>
              <a:cs typeface="Arial" panose="020B0604020202020204" pitchFamily="34" charset="0"/>
            </a:endParaRPr>
          </a:p>
          <a:p>
            <a:pPr lvl="1">
              <a:lnSpc>
                <a:spcPct val="100000"/>
              </a:lnSpc>
              <a:buClr>
                <a:srgbClr val="0162AF"/>
              </a:buClr>
              <a:buFont typeface="Arial" charset="0"/>
              <a:buChar char="•"/>
            </a:pPr>
            <a:endParaRPr lang="en-US">
              <a:latin typeface="Arial" panose="020B0604020202020204" pitchFamily="34" charset="0"/>
              <a:ea typeface="Franklin Gothic Demi" charset="0"/>
              <a:cs typeface="Arial" panose="020B0604020202020204" pitchFamily="34" charset="0"/>
            </a:endParaRPr>
          </a:p>
          <a:p>
            <a:pPr lvl="1">
              <a:lnSpc>
                <a:spcPct val="100000"/>
              </a:lnSpc>
              <a:buClr>
                <a:srgbClr val="0162AF"/>
              </a:buClr>
              <a:buFont typeface="Arial" charset="0"/>
              <a:buChar char="•"/>
            </a:pPr>
            <a:endParaRPr lang="en-US">
              <a:latin typeface="Arial" panose="020B0604020202020204" pitchFamily="34" charset="0"/>
              <a:ea typeface="Franklin Gothic Demi" charset="0"/>
              <a:cs typeface="Arial" panose="020B0604020202020204" pitchFamily="34" charset="0"/>
            </a:endParaRPr>
          </a:p>
        </p:txBody>
      </p:sp>
      <p:sp>
        <p:nvSpPr>
          <p:cNvPr id="11" name="Right Arrow 10">
            <a:extLst>
              <a:ext uri="{FF2B5EF4-FFF2-40B4-BE49-F238E27FC236}">
                <a16:creationId xmlns:a16="http://schemas.microsoft.com/office/drawing/2014/main" id="{04DB0ED0-5938-4C87-1759-400A299A5DF2}"/>
              </a:ext>
            </a:extLst>
          </p:cNvPr>
          <p:cNvSpPr/>
          <p:nvPr/>
        </p:nvSpPr>
        <p:spPr>
          <a:xfrm>
            <a:off x="477020" y="1866858"/>
            <a:ext cx="11230160" cy="2039815"/>
          </a:xfrm>
          <a:prstGeom prst="rightArrow">
            <a:avLst>
              <a:gd name="adj1" fmla="val 50000"/>
              <a:gd name="adj2" fmla="val 35281"/>
            </a:avLst>
          </a:prstGeom>
          <a:gradFill flip="none" rotWithShape="1">
            <a:gsLst>
              <a:gs pos="0">
                <a:srgbClr val="4285A2"/>
              </a:gs>
              <a:gs pos="99000">
                <a:srgbClr val="0046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A41A39-1397-A0FB-A06C-DB8D419D2E7C}"/>
              </a:ext>
            </a:extLst>
          </p:cNvPr>
          <p:cNvSpPr txBox="1"/>
          <p:nvPr/>
        </p:nvSpPr>
        <p:spPr>
          <a:xfrm>
            <a:off x="568336" y="2684065"/>
            <a:ext cx="937573"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Feasibility Study</a:t>
            </a:r>
          </a:p>
        </p:txBody>
      </p:sp>
      <p:sp>
        <p:nvSpPr>
          <p:cNvPr id="13" name="TextBox 12">
            <a:extLst>
              <a:ext uri="{FF2B5EF4-FFF2-40B4-BE49-F238E27FC236}">
                <a16:creationId xmlns:a16="http://schemas.microsoft.com/office/drawing/2014/main" id="{18F8A55B-00B8-EA23-07F0-5B6F5E79E89A}"/>
              </a:ext>
            </a:extLst>
          </p:cNvPr>
          <p:cNvSpPr txBox="1"/>
          <p:nvPr/>
        </p:nvSpPr>
        <p:spPr>
          <a:xfrm>
            <a:off x="1589571" y="2554718"/>
            <a:ext cx="1331916" cy="769441"/>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Environmental and Geotechnical Process *</a:t>
            </a:r>
          </a:p>
        </p:txBody>
      </p:sp>
      <p:sp>
        <p:nvSpPr>
          <p:cNvPr id="14" name="TextBox 13">
            <a:extLst>
              <a:ext uri="{FF2B5EF4-FFF2-40B4-BE49-F238E27FC236}">
                <a16:creationId xmlns:a16="http://schemas.microsoft.com/office/drawing/2014/main" id="{1E950F63-ACD6-6A99-62B3-D398FA634C78}"/>
              </a:ext>
            </a:extLst>
          </p:cNvPr>
          <p:cNvSpPr txBox="1"/>
          <p:nvPr/>
        </p:nvSpPr>
        <p:spPr>
          <a:xfrm>
            <a:off x="3215662" y="2499399"/>
            <a:ext cx="1225568" cy="769441"/>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P3 Screening Business Case</a:t>
            </a:r>
          </a:p>
          <a:p>
            <a:r>
              <a:rPr lang="en-US" sz="1100" b="1">
                <a:solidFill>
                  <a:schemeClr val="bg1"/>
                </a:solidFill>
                <a:latin typeface="Arial" panose="020B0604020202020204" pitchFamily="34" charset="0"/>
                <a:cs typeface="Arial" panose="020B0604020202020204" pitchFamily="34" charset="0"/>
              </a:rPr>
              <a:t>Advisors</a:t>
            </a:r>
          </a:p>
          <a:p>
            <a:r>
              <a:rPr lang="en-US" sz="1100" b="1">
                <a:solidFill>
                  <a:schemeClr val="bg1"/>
                </a:solidFill>
                <a:latin typeface="Arial" panose="020B0604020202020204" pitchFamily="34" charset="0"/>
                <a:cs typeface="Arial" panose="020B0604020202020204" pitchFamily="34" charset="0"/>
              </a:rPr>
              <a:t>Funding</a:t>
            </a:r>
          </a:p>
        </p:txBody>
      </p:sp>
      <p:sp>
        <p:nvSpPr>
          <p:cNvPr id="15" name="TextBox 14">
            <a:extLst>
              <a:ext uri="{FF2B5EF4-FFF2-40B4-BE49-F238E27FC236}">
                <a16:creationId xmlns:a16="http://schemas.microsoft.com/office/drawing/2014/main" id="{801129DA-8191-5B73-D7A6-D0CD0B3390CF}"/>
              </a:ext>
            </a:extLst>
          </p:cNvPr>
          <p:cNvSpPr txBox="1"/>
          <p:nvPr/>
        </p:nvSpPr>
        <p:spPr>
          <a:xfrm>
            <a:off x="4678178" y="2407066"/>
            <a:ext cx="1606609" cy="938719"/>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2-Step Procurement Shortlisting </a:t>
            </a:r>
            <a:br>
              <a:rPr lang="en-US" sz="1100" b="1">
                <a:solidFill>
                  <a:schemeClr val="bg1"/>
                </a:solidFill>
                <a:latin typeface="Arial" panose="020B0604020202020204" pitchFamily="34" charset="0"/>
                <a:cs typeface="Arial" panose="020B0604020202020204" pitchFamily="34" charset="0"/>
              </a:rPr>
            </a:br>
            <a:r>
              <a:rPr lang="en-US" sz="1100" b="1">
                <a:solidFill>
                  <a:schemeClr val="bg1"/>
                </a:solidFill>
                <a:latin typeface="Arial" panose="020B0604020202020204" pitchFamily="34" charset="0"/>
                <a:cs typeface="Arial" panose="020B0604020202020204" pitchFamily="34" charset="0"/>
              </a:rPr>
              <a:t>Technical Proposal (30-50% design)</a:t>
            </a:r>
          </a:p>
          <a:p>
            <a:r>
              <a:rPr lang="en-US" sz="1100" b="1">
                <a:solidFill>
                  <a:schemeClr val="bg1"/>
                </a:solidFill>
                <a:latin typeface="Arial" panose="020B0604020202020204" pitchFamily="34" charset="0"/>
                <a:cs typeface="Arial" panose="020B0604020202020204" pitchFamily="34" charset="0"/>
              </a:rPr>
              <a:t> Price Proposal</a:t>
            </a:r>
          </a:p>
        </p:txBody>
      </p:sp>
      <p:sp>
        <p:nvSpPr>
          <p:cNvPr id="16" name="TextBox 15">
            <a:extLst>
              <a:ext uri="{FF2B5EF4-FFF2-40B4-BE49-F238E27FC236}">
                <a16:creationId xmlns:a16="http://schemas.microsoft.com/office/drawing/2014/main" id="{92F679E2-AA12-47FB-1255-29066C91CEB7}"/>
              </a:ext>
            </a:extLst>
          </p:cNvPr>
          <p:cNvSpPr txBox="1"/>
          <p:nvPr/>
        </p:nvSpPr>
        <p:spPr>
          <a:xfrm>
            <a:off x="6584707" y="2591732"/>
            <a:ext cx="1606609" cy="600164"/>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Winner Announced</a:t>
            </a:r>
          </a:p>
          <a:p>
            <a:r>
              <a:rPr lang="en-US" sz="1100" b="1">
                <a:solidFill>
                  <a:schemeClr val="bg1"/>
                </a:solidFill>
                <a:latin typeface="Arial" panose="020B0604020202020204" pitchFamily="34" charset="0"/>
                <a:cs typeface="Arial" panose="020B0604020202020204" pitchFamily="34" charset="0"/>
              </a:rPr>
              <a:t>Commercial Close</a:t>
            </a:r>
          </a:p>
          <a:p>
            <a:r>
              <a:rPr lang="en-US" sz="1100" b="1">
                <a:solidFill>
                  <a:schemeClr val="bg1"/>
                </a:solidFill>
                <a:latin typeface="Arial" panose="020B0604020202020204" pitchFamily="34" charset="0"/>
                <a:cs typeface="Arial" panose="020B0604020202020204" pitchFamily="34" charset="0"/>
              </a:rPr>
              <a:t>Financial Close</a:t>
            </a:r>
          </a:p>
        </p:txBody>
      </p:sp>
      <p:sp>
        <p:nvSpPr>
          <p:cNvPr id="17" name="TextBox 16">
            <a:extLst>
              <a:ext uri="{FF2B5EF4-FFF2-40B4-BE49-F238E27FC236}">
                <a16:creationId xmlns:a16="http://schemas.microsoft.com/office/drawing/2014/main" id="{102BCCFF-592E-F64E-1BA1-6C7B884A2922}"/>
              </a:ext>
            </a:extLst>
          </p:cNvPr>
          <p:cNvSpPr txBox="1"/>
          <p:nvPr/>
        </p:nvSpPr>
        <p:spPr>
          <a:xfrm>
            <a:off x="8358659" y="2684065"/>
            <a:ext cx="1606609"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Permitting &amp; </a:t>
            </a:r>
            <a:br>
              <a:rPr lang="en-US" sz="1100" b="1">
                <a:solidFill>
                  <a:schemeClr val="bg1"/>
                </a:solidFill>
                <a:latin typeface="Arial" panose="020B0604020202020204" pitchFamily="34" charset="0"/>
                <a:cs typeface="Arial" panose="020B0604020202020204" pitchFamily="34" charset="0"/>
              </a:rPr>
            </a:br>
            <a:r>
              <a:rPr lang="en-US" sz="1100" b="1">
                <a:solidFill>
                  <a:schemeClr val="bg1"/>
                </a:solidFill>
                <a:latin typeface="Arial" panose="020B0604020202020204" pitchFamily="34" charset="0"/>
                <a:cs typeface="Arial" panose="020B0604020202020204" pitchFamily="34" charset="0"/>
              </a:rPr>
              <a:t>Construction</a:t>
            </a:r>
          </a:p>
        </p:txBody>
      </p:sp>
      <p:sp>
        <p:nvSpPr>
          <p:cNvPr id="18" name="TextBox 17">
            <a:extLst>
              <a:ext uri="{FF2B5EF4-FFF2-40B4-BE49-F238E27FC236}">
                <a16:creationId xmlns:a16="http://schemas.microsoft.com/office/drawing/2014/main" id="{6020B068-3BFC-E632-2065-A858734A2D2B}"/>
              </a:ext>
            </a:extLst>
          </p:cNvPr>
          <p:cNvSpPr txBox="1"/>
          <p:nvPr/>
        </p:nvSpPr>
        <p:spPr>
          <a:xfrm>
            <a:off x="9843689" y="2684065"/>
            <a:ext cx="1606609"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Operations &amp; Maintenance</a:t>
            </a:r>
          </a:p>
        </p:txBody>
      </p:sp>
      <p:sp>
        <p:nvSpPr>
          <p:cNvPr id="19" name="TextBox 18">
            <a:extLst>
              <a:ext uri="{FF2B5EF4-FFF2-40B4-BE49-F238E27FC236}">
                <a16:creationId xmlns:a16="http://schemas.microsoft.com/office/drawing/2014/main" id="{33ED6F53-4291-3600-6F6D-4F53B8E86004}"/>
              </a:ext>
            </a:extLst>
          </p:cNvPr>
          <p:cNvSpPr txBox="1"/>
          <p:nvPr/>
        </p:nvSpPr>
        <p:spPr>
          <a:xfrm>
            <a:off x="469642" y="4770248"/>
            <a:ext cx="937573"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Feasibility Study</a:t>
            </a:r>
          </a:p>
        </p:txBody>
      </p:sp>
      <p:sp>
        <p:nvSpPr>
          <p:cNvPr id="20" name="TextBox 19">
            <a:extLst>
              <a:ext uri="{FF2B5EF4-FFF2-40B4-BE49-F238E27FC236}">
                <a16:creationId xmlns:a16="http://schemas.microsoft.com/office/drawing/2014/main" id="{6B4205C2-D414-2F2C-51EE-ED0D1B888748}"/>
              </a:ext>
            </a:extLst>
          </p:cNvPr>
          <p:cNvSpPr txBox="1"/>
          <p:nvPr/>
        </p:nvSpPr>
        <p:spPr>
          <a:xfrm>
            <a:off x="469642" y="5321632"/>
            <a:ext cx="1225568" cy="769441"/>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P3 Screening Business Case</a:t>
            </a:r>
          </a:p>
          <a:p>
            <a:r>
              <a:rPr lang="en-US" sz="1100" b="1">
                <a:solidFill>
                  <a:schemeClr val="bg1"/>
                </a:solidFill>
                <a:latin typeface="Arial" panose="020B0604020202020204" pitchFamily="34" charset="0"/>
                <a:cs typeface="Arial" panose="020B0604020202020204" pitchFamily="34" charset="0"/>
              </a:rPr>
              <a:t>Advisors</a:t>
            </a:r>
          </a:p>
          <a:p>
            <a:r>
              <a:rPr lang="en-US" sz="1100" b="1">
                <a:solidFill>
                  <a:schemeClr val="bg1"/>
                </a:solidFill>
                <a:latin typeface="Arial" panose="020B0604020202020204" pitchFamily="34" charset="0"/>
                <a:cs typeface="Arial" panose="020B0604020202020204" pitchFamily="34" charset="0"/>
              </a:rPr>
              <a:t>Funding</a:t>
            </a:r>
          </a:p>
        </p:txBody>
      </p:sp>
      <p:sp>
        <p:nvSpPr>
          <p:cNvPr id="21" name="TextBox 20">
            <a:extLst>
              <a:ext uri="{FF2B5EF4-FFF2-40B4-BE49-F238E27FC236}">
                <a16:creationId xmlns:a16="http://schemas.microsoft.com/office/drawing/2014/main" id="{76FB1C89-EB4F-44D3-DDB7-CEAD04296C6C}"/>
              </a:ext>
            </a:extLst>
          </p:cNvPr>
          <p:cNvSpPr txBox="1"/>
          <p:nvPr/>
        </p:nvSpPr>
        <p:spPr>
          <a:xfrm>
            <a:off x="1695210" y="4875508"/>
            <a:ext cx="3916392" cy="261610"/>
          </a:xfrm>
          <a:prstGeom prst="rect">
            <a:avLst/>
          </a:prstGeom>
          <a:noFill/>
          <a:ln>
            <a:noFill/>
          </a:ln>
        </p:spPr>
        <p:txBody>
          <a:bodyPr wrap="square" rtlCol="0">
            <a:spAutoFit/>
          </a:bodyPr>
          <a:lstStyle/>
          <a:p>
            <a:pPr algn="ctr"/>
            <a:r>
              <a:rPr lang="en-US" sz="1100" b="1">
                <a:solidFill>
                  <a:schemeClr val="bg1"/>
                </a:solidFill>
                <a:latin typeface="Arial" panose="020B0604020202020204" pitchFamily="34" charset="0"/>
                <a:cs typeface="Arial" panose="020B0604020202020204" pitchFamily="34" charset="0"/>
              </a:rPr>
              <a:t>Environmental and Geotechnical Process *</a:t>
            </a:r>
          </a:p>
        </p:txBody>
      </p:sp>
      <p:sp>
        <p:nvSpPr>
          <p:cNvPr id="22" name="TextBox 21">
            <a:extLst>
              <a:ext uri="{FF2B5EF4-FFF2-40B4-BE49-F238E27FC236}">
                <a16:creationId xmlns:a16="http://schemas.microsoft.com/office/drawing/2014/main" id="{8BB01D49-8124-1906-0979-81FB4F3B4E9E}"/>
              </a:ext>
            </a:extLst>
          </p:cNvPr>
          <p:cNvSpPr txBox="1"/>
          <p:nvPr/>
        </p:nvSpPr>
        <p:spPr>
          <a:xfrm>
            <a:off x="1614528" y="5506298"/>
            <a:ext cx="1225568" cy="430887"/>
          </a:xfrm>
          <a:prstGeom prst="rect">
            <a:avLst/>
          </a:prstGeom>
          <a:noFill/>
          <a:ln>
            <a:noFill/>
          </a:ln>
        </p:spPr>
        <p:txBody>
          <a:bodyPr wrap="square" rtlCol="0">
            <a:spAutoFit/>
          </a:bodyPr>
          <a:lstStyle/>
          <a:p>
            <a:r>
              <a:rPr lang="en-US" sz="1100" b="1" i="1">
                <a:solidFill>
                  <a:schemeClr val="bg1"/>
                </a:solidFill>
                <a:latin typeface="Arial" panose="020B0604020202020204" pitchFamily="34" charset="0"/>
                <a:cs typeface="Arial" panose="020B0604020202020204" pitchFamily="34" charset="0"/>
              </a:rPr>
              <a:t>1 or 2-Step Team Selection</a:t>
            </a:r>
          </a:p>
        </p:txBody>
      </p:sp>
      <p:sp>
        <p:nvSpPr>
          <p:cNvPr id="23" name="TextBox 22">
            <a:extLst>
              <a:ext uri="{FF2B5EF4-FFF2-40B4-BE49-F238E27FC236}">
                <a16:creationId xmlns:a16="http://schemas.microsoft.com/office/drawing/2014/main" id="{ED7AF4DA-768F-EAB2-A583-07B262FA45AB}"/>
              </a:ext>
            </a:extLst>
          </p:cNvPr>
          <p:cNvSpPr txBox="1"/>
          <p:nvPr/>
        </p:nvSpPr>
        <p:spPr>
          <a:xfrm>
            <a:off x="2946650" y="5321632"/>
            <a:ext cx="2664952" cy="769441"/>
          </a:xfrm>
          <a:prstGeom prst="rect">
            <a:avLst/>
          </a:prstGeom>
          <a:noFill/>
          <a:ln>
            <a:noFill/>
          </a:ln>
        </p:spPr>
        <p:txBody>
          <a:bodyPr wrap="square" rtlCol="0">
            <a:spAutoFit/>
          </a:bodyPr>
          <a:lstStyle/>
          <a:p>
            <a:r>
              <a:rPr lang="en-US" sz="1100" b="1" i="1">
                <a:solidFill>
                  <a:schemeClr val="bg1"/>
                </a:solidFill>
                <a:latin typeface="Arial" panose="020B0604020202020204" pitchFamily="34" charset="0"/>
                <a:cs typeface="Arial" panose="020B0604020202020204" pitchFamily="34" charset="0"/>
              </a:rPr>
              <a:t>Joint project development: financial feasibility, design development, commercial terms, interaction with environmental and geotechnical</a:t>
            </a:r>
          </a:p>
        </p:txBody>
      </p:sp>
      <p:sp>
        <p:nvSpPr>
          <p:cNvPr id="24" name="TextBox 23">
            <a:extLst>
              <a:ext uri="{FF2B5EF4-FFF2-40B4-BE49-F238E27FC236}">
                <a16:creationId xmlns:a16="http://schemas.microsoft.com/office/drawing/2014/main" id="{3750CB1D-42F2-7F19-41CA-2D9FE2BBE4A7}"/>
              </a:ext>
            </a:extLst>
          </p:cNvPr>
          <p:cNvSpPr txBox="1"/>
          <p:nvPr/>
        </p:nvSpPr>
        <p:spPr>
          <a:xfrm>
            <a:off x="5676784" y="4984849"/>
            <a:ext cx="1218079" cy="938719"/>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Business Case confirmed with Value for Money Determination</a:t>
            </a:r>
          </a:p>
        </p:txBody>
      </p:sp>
      <p:sp>
        <p:nvSpPr>
          <p:cNvPr id="25" name="TextBox 24">
            <a:extLst>
              <a:ext uri="{FF2B5EF4-FFF2-40B4-BE49-F238E27FC236}">
                <a16:creationId xmlns:a16="http://schemas.microsoft.com/office/drawing/2014/main" id="{2A83B5B8-1E55-C6EC-D40B-B8E8776CDDFA}"/>
              </a:ext>
            </a:extLst>
          </p:cNvPr>
          <p:cNvSpPr txBox="1"/>
          <p:nvPr/>
        </p:nvSpPr>
        <p:spPr>
          <a:xfrm>
            <a:off x="7071103" y="4984849"/>
            <a:ext cx="1606609" cy="938719"/>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Negotiation of final P3 agreement terms, final pricing open book and sub scopes competed</a:t>
            </a:r>
          </a:p>
        </p:txBody>
      </p:sp>
      <p:sp>
        <p:nvSpPr>
          <p:cNvPr id="26" name="TextBox 25">
            <a:extLst>
              <a:ext uri="{FF2B5EF4-FFF2-40B4-BE49-F238E27FC236}">
                <a16:creationId xmlns:a16="http://schemas.microsoft.com/office/drawing/2014/main" id="{518835F8-05FE-4D0C-A1B6-F04B2FAC1E0E}"/>
              </a:ext>
            </a:extLst>
          </p:cNvPr>
          <p:cNvSpPr txBox="1"/>
          <p:nvPr/>
        </p:nvSpPr>
        <p:spPr>
          <a:xfrm>
            <a:off x="8761814" y="5238765"/>
            <a:ext cx="1684044"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Financial</a:t>
            </a:r>
          </a:p>
          <a:p>
            <a:r>
              <a:rPr lang="en-US" sz="1100" b="1">
                <a:solidFill>
                  <a:schemeClr val="bg1"/>
                </a:solidFill>
                <a:latin typeface="Arial" panose="020B0604020202020204" pitchFamily="34" charset="0"/>
                <a:cs typeface="Arial" panose="020B0604020202020204" pitchFamily="34" charset="0"/>
              </a:rPr>
              <a:t>Close</a:t>
            </a:r>
          </a:p>
        </p:txBody>
      </p:sp>
      <p:sp>
        <p:nvSpPr>
          <p:cNvPr id="27" name="TextBox 26">
            <a:extLst>
              <a:ext uri="{FF2B5EF4-FFF2-40B4-BE49-F238E27FC236}">
                <a16:creationId xmlns:a16="http://schemas.microsoft.com/office/drawing/2014/main" id="{40C3B462-ACFE-FCBE-FE31-8C4524A86AF9}"/>
              </a:ext>
            </a:extLst>
          </p:cNvPr>
          <p:cNvSpPr txBox="1"/>
          <p:nvPr/>
        </p:nvSpPr>
        <p:spPr>
          <a:xfrm>
            <a:off x="9934122" y="5238765"/>
            <a:ext cx="1606609" cy="430887"/>
          </a:xfrm>
          <a:prstGeom prst="rect">
            <a:avLst/>
          </a:prstGeom>
          <a:noFill/>
          <a:ln>
            <a:noFill/>
          </a:ln>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Permitting &amp; Construction</a:t>
            </a:r>
          </a:p>
        </p:txBody>
      </p:sp>
      <p:sp>
        <p:nvSpPr>
          <p:cNvPr id="28" name="Rectangle 27">
            <a:extLst>
              <a:ext uri="{FF2B5EF4-FFF2-40B4-BE49-F238E27FC236}">
                <a16:creationId xmlns:a16="http://schemas.microsoft.com/office/drawing/2014/main" id="{58729410-1B71-F14B-0E16-CCFF78146A09}"/>
              </a:ext>
            </a:extLst>
          </p:cNvPr>
          <p:cNvSpPr/>
          <p:nvPr/>
        </p:nvSpPr>
        <p:spPr>
          <a:xfrm>
            <a:off x="1494048" y="2335355"/>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1D73EB6-6D13-03AF-DD6A-0D8D46D4AC6C}"/>
              </a:ext>
            </a:extLst>
          </p:cNvPr>
          <p:cNvSpPr/>
          <p:nvPr/>
        </p:nvSpPr>
        <p:spPr>
          <a:xfrm>
            <a:off x="4452594" y="2343731"/>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5903B58-38B8-B4AA-299F-BD8EE7FBEC40}"/>
              </a:ext>
            </a:extLst>
          </p:cNvPr>
          <p:cNvSpPr/>
          <p:nvPr/>
        </p:nvSpPr>
        <p:spPr>
          <a:xfrm>
            <a:off x="6290587" y="2320061"/>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A063B80-F457-6CE2-EDED-E3252FC4C13F}"/>
              </a:ext>
            </a:extLst>
          </p:cNvPr>
          <p:cNvSpPr/>
          <p:nvPr/>
        </p:nvSpPr>
        <p:spPr>
          <a:xfrm>
            <a:off x="8131685" y="2320061"/>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822DEAB-A8B9-F4E5-6D8A-CDAA64025429}"/>
              </a:ext>
            </a:extLst>
          </p:cNvPr>
          <p:cNvSpPr/>
          <p:nvPr/>
        </p:nvSpPr>
        <p:spPr>
          <a:xfrm>
            <a:off x="9565501" y="2313198"/>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546A86B-C524-D302-789B-DAE72EBBA0E3}"/>
              </a:ext>
            </a:extLst>
          </p:cNvPr>
          <p:cNvSpPr/>
          <p:nvPr/>
        </p:nvSpPr>
        <p:spPr>
          <a:xfrm>
            <a:off x="2957536" y="2332646"/>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B954769-6D00-58D6-78DF-209AECEAFCA6}"/>
              </a:ext>
            </a:extLst>
          </p:cNvPr>
          <p:cNvSpPr/>
          <p:nvPr/>
        </p:nvSpPr>
        <p:spPr>
          <a:xfrm rot="16200000" flipH="1">
            <a:off x="2968399" y="2602797"/>
            <a:ext cx="45719" cy="524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CFFE0FFE-5992-17DD-E11F-AB2C04B9F0DF}"/>
              </a:ext>
            </a:extLst>
          </p:cNvPr>
          <p:cNvSpPr/>
          <p:nvPr/>
        </p:nvSpPr>
        <p:spPr>
          <a:xfrm flipH="1">
            <a:off x="1582209" y="4699526"/>
            <a:ext cx="45719" cy="154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4845271-3E73-ECD1-11B8-03FBD1B64059}"/>
              </a:ext>
            </a:extLst>
          </p:cNvPr>
          <p:cNvSpPr/>
          <p:nvPr/>
        </p:nvSpPr>
        <p:spPr>
          <a:xfrm>
            <a:off x="2772990" y="5231913"/>
            <a:ext cx="45719" cy="11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F22B17A-02FD-CEA6-59B2-B638DF38E042}"/>
              </a:ext>
            </a:extLst>
          </p:cNvPr>
          <p:cNvSpPr/>
          <p:nvPr/>
        </p:nvSpPr>
        <p:spPr>
          <a:xfrm>
            <a:off x="5596768" y="4770248"/>
            <a:ext cx="45719" cy="151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F308075-E8D4-EDAC-9F1D-C6CE79F86124}"/>
              </a:ext>
            </a:extLst>
          </p:cNvPr>
          <p:cNvSpPr/>
          <p:nvPr/>
        </p:nvSpPr>
        <p:spPr>
          <a:xfrm>
            <a:off x="6953564" y="4678329"/>
            <a:ext cx="45719" cy="151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115044D-B205-38D2-49C9-F36AD9D28C55}"/>
              </a:ext>
            </a:extLst>
          </p:cNvPr>
          <p:cNvSpPr/>
          <p:nvPr/>
        </p:nvSpPr>
        <p:spPr>
          <a:xfrm>
            <a:off x="8654852" y="4650685"/>
            <a:ext cx="45719" cy="151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4F6D6AFF-A021-CC02-B5E6-98583D186620}"/>
              </a:ext>
            </a:extLst>
          </p:cNvPr>
          <p:cNvSpPr/>
          <p:nvPr/>
        </p:nvSpPr>
        <p:spPr>
          <a:xfrm>
            <a:off x="9824582" y="4689583"/>
            <a:ext cx="45719" cy="151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36941D8-1155-BBF9-3714-7B34A371603B}"/>
              </a:ext>
            </a:extLst>
          </p:cNvPr>
          <p:cNvSpPr txBox="1"/>
          <p:nvPr/>
        </p:nvSpPr>
        <p:spPr>
          <a:xfrm>
            <a:off x="1704739" y="6297659"/>
            <a:ext cx="8774722" cy="276999"/>
          </a:xfrm>
          <a:prstGeom prst="rect">
            <a:avLst/>
          </a:prstGeom>
          <a:noFill/>
        </p:spPr>
        <p:txBody>
          <a:bodyPr wrap="square" rtlCol="0">
            <a:spAutoFit/>
          </a:bodyPr>
          <a:lstStyle/>
          <a:p>
            <a:pPr algn="r"/>
            <a:r>
              <a:rPr lang="en-US" sz="1200" i="1">
                <a:solidFill>
                  <a:schemeClr val="tx1">
                    <a:lumMod val="60000"/>
                    <a:lumOff val="40000"/>
                  </a:schemeClr>
                </a:solidFill>
                <a:latin typeface="Arial Narrow" panose="020B0604020202020204" pitchFamily="34" charset="0"/>
                <a:ea typeface="Franklin Gothic Book" charset="0"/>
                <a:cs typeface="Arial Narrow" panose="020B0604020202020204" pitchFamily="34" charset="0"/>
              </a:rPr>
              <a:t>* Environmental and Geotechnical process is movable in the timeline depending on the risk transfer desired</a:t>
            </a:r>
          </a:p>
        </p:txBody>
      </p:sp>
      <p:pic>
        <p:nvPicPr>
          <p:cNvPr id="42" name="Picture 41" descr="Icon&#10;&#10;Description automatically generated with medium confidence">
            <a:extLst>
              <a:ext uri="{FF2B5EF4-FFF2-40B4-BE49-F238E27FC236}">
                <a16:creationId xmlns:a16="http://schemas.microsoft.com/office/drawing/2014/main" id="{904EE24D-07E7-1DB5-6EB3-5D704C4D7591}"/>
              </a:ext>
            </a:extLst>
          </p:cNvPr>
          <p:cNvPicPr>
            <a:picLocks noChangeAspect="1"/>
          </p:cNvPicPr>
          <p:nvPr/>
        </p:nvPicPr>
        <p:blipFill>
          <a:blip r:embed="rId4" cstate="screen">
            <a:alphaModFix amt="35000"/>
            <a:extLst>
              <a:ext uri="{28A0092B-C50C-407E-A947-70E740481C1C}">
                <a14:useLocalDpi xmlns:a14="http://schemas.microsoft.com/office/drawing/2010/main"/>
              </a:ext>
            </a:extLst>
          </a:blip>
          <a:stretch>
            <a:fillRect/>
          </a:stretch>
        </p:blipFill>
        <p:spPr>
          <a:xfrm>
            <a:off x="4096010" y="3517400"/>
            <a:ext cx="3292001" cy="1129105"/>
          </a:xfrm>
          <a:prstGeom prst="rect">
            <a:avLst/>
          </a:prstGeom>
        </p:spPr>
      </p:pic>
      <p:sp>
        <p:nvSpPr>
          <p:cNvPr id="43" name="Rectangle 42">
            <a:extLst>
              <a:ext uri="{FF2B5EF4-FFF2-40B4-BE49-F238E27FC236}">
                <a16:creationId xmlns:a16="http://schemas.microsoft.com/office/drawing/2014/main" id="{55D5CD64-1643-48A9-9358-C4B9FD7D33B6}"/>
              </a:ext>
            </a:extLst>
          </p:cNvPr>
          <p:cNvSpPr/>
          <p:nvPr/>
        </p:nvSpPr>
        <p:spPr>
          <a:xfrm>
            <a:off x="-86833" y="4200229"/>
            <a:ext cx="9243675" cy="707886"/>
          </a:xfrm>
          <a:prstGeom prst="rect">
            <a:avLst/>
          </a:prstGeom>
        </p:spPr>
        <p:txBody>
          <a:bodyPr wrap="square">
            <a:spAutoFit/>
          </a:bodyPr>
          <a:lstStyle/>
          <a:p>
            <a:pPr lvl="1">
              <a:buClr>
                <a:srgbClr val="0162AF"/>
              </a:buClr>
            </a:pPr>
            <a:r>
              <a:rPr lang="en-US" sz="2000" b="1">
                <a:solidFill>
                  <a:srgbClr val="222B36"/>
                </a:solidFill>
                <a:latin typeface="Helvetica Neue" panose="02000503000000020004" pitchFamily="2" charset="0"/>
                <a:ea typeface="Helvetica Neue" panose="02000503000000020004" pitchFamily="2" charset="0"/>
                <a:cs typeface="Helvetica Neue" panose="02000503000000020004" pitchFamily="2" charset="0"/>
              </a:rPr>
              <a:t>PROGRESSIVE P3 PROCUREMENT (QUALIFICATIONS-BASED)</a:t>
            </a:r>
            <a:br>
              <a:rPr lang="en-US" sz="2000" b="1">
                <a:solidFill>
                  <a:srgbClr val="222B36"/>
                </a:solidFill>
                <a:latin typeface="Helvetica Neue" panose="02000503000000020004" pitchFamily="2" charset="0"/>
                <a:ea typeface="Helvetica Neue" panose="02000503000000020004" pitchFamily="2" charset="0"/>
                <a:cs typeface="Helvetica Neue" panose="02000503000000020004" pitchFamily="2" charset="0"/>
              </a:rPr>
            </a:br>
            <a:endParaRPr lang="en-US" sz="2000" b="1">
              <a:solidFill>
                <a:srgbClr val="222B36"/>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1442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54F23-66E6-D98A-BE24-C01209D58E26}"/>
              </a:ext>
            </a:extLst>
          </p:cNvPr>
          <p:cNvPicPr>
            <a:picLocks noChangeAspect="1"/>
          </p:cNvPicPr>
          <p:nvPr/>
        </p:nvPicPr>
        <p:blipFill>
          <a:blip r:embed="rId2"/>
          <a:stretch>
            <a:fillRect/>
          </a:stretch>
        </p:blipFill>
        <p:spPr>
          <a:xfrm>
            <a:off x="0" y="9558"/>
            <a:ext cx="12192000" cy="2097685"/>
          </a:xfrm>
          <a:prstGeom prst="rect">
            <a:avLst/>
          </a:prstGeom>
        </p:spPr>
      </p:pic>
      <p:cxnSp>
        <p:nvCxnSpPr>
          <p:cNvPr id="4" name="Straight Connector 3">
            <a:extLst>
              <a:ext uri="{FF2B5EF4-FFF2-40B4-BE49-F238E27FC236}">
                <a16:creationId xmlns:a16="http://schemas.microsoft.com/office/drawing/2014/main" id="{3990FD05-2E5C-A46B-CF7E-0311C705A228}"/>
              </a:ext>
            </a:extLst>
          </p:cNvPr>
          <p:cNvCxnSpPr>
            <a:cxnSpLocks/>
          </p:cNvCxnSpPr>
          <p:nvPr/>
        </p:nvCxnSpPr>
        <p:spPr>
          <a:xfrm>
            <a:off x="513505" y="2784788"/>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Google Shape;414;p62">
            <a:extLst>
              <a:ext uri="{FF2B5EF4-FFF2-40B4-BE49-F238E27FC236}">
                <a16:creationId xmlns:a16="http://schemas.microsoft.com/office/drawing/2014/main" id="{2800147E-F79E-E7BD-B0F8-CABFD8577F1C}"/>
              </a:ext>
            </a:extLst>
          </p:cNvPr>
          <p:cNvSpPr txBox="1">
            <a:spLocks noChangeArrowheads="1"/>
          </p:cNvSpPr>
          <p:nvPr/>
        </p:nvSpPr>
        <p:spPr bwMode="auto">
          <a:xfrm>
            <a:off x="513505" y="2258151"/>
            <a:ext cx="10090327"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Value for Money v Risk Transfer</a:t>
            </a:r>
          </a:p>
        </p:txBody>
      </p:sp>
      <p:cxnSp>
        <p:nvCxnSpPr>
          <p:cNvPr id="6" name="Straight Connector 5">
            <a:extLst>
              <a:ext uri="{FF2B5EF4-FFF2-40B4-BE49-F238E27FC236}">
                <a16:creationId xmlns:a16="http://schemas.microsoft.com/office/drawing/2014/main" id="{C5FAF2C2-FCA6-4584-C5F7-0C0F40BB1478}"/>
              </a:ext>
            </a:extLst>
          </p:cNvPr>
          <p:cNvCxnSpPr>
            <a:cxnSpLocks/>
          </p:cNvCxnSpPr>
          <p:nvPr/>
        </p:nvCxnSpPr>
        <p:spPr>
          <a:xfrm>
            <a:off x="1979889" y="2888305"/>
            <a:ext cx="0" cy="3358661"/>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FBFFCAC-8BB2-8B0A-BE2F-E99653567F19}"/>
              </a:ext>
            </a:extLst>
          </p:cNvPr>
          <p:cNvCxnSpPr>
            <a:cxnSpLocks/>
          </p:cNvCxnSpPr>
          <p:nvPr/>
        </p:nvCxnSpPr>
        <p:spPr>
          <a:xfrm flipH="1">
            <a:off x="1979890" y="6246966"/>
            <a:ext cx="4466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8ACD452-6B86-56E9-BDF7-05615DC61D48}"/>
              </a:ext>
            </a:extLst>
          </p:cNvPr>
          <p:cNvCxnSpPr>
            <a:cxnSpLocks/>
          </p:cNvCxnSpPr>
          <p:nvPr/>
        </p:nvCxnSpPr>
        <p:spPr>
          <a:xfrm>
            <a:off x="1979889" y="3565314"/>
            <a:ext cx="446649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393383-DF06-86EC-B467-B542A11FE678}"/>
              </a:ext>
            </a:extLst>
          </p:cNvPr>
          <p:cNvSpPr txBox="1"/>
          <p:nvPr/>
        </p:nvSpPr>
        <p:spPr>
          <a:xfrm>
            <a:off x="3867300" y="6200799"/>
            <a:ext cx="1140074" cy="461665"/>
          </a:xfrm>
          <a:prstGeom prst="rect">
            <a:avLst/>
          </a:prstGeom>
          <a:noFill/>
        </p:spPr>
        <p:txBody>
          <a:bodyPr wrap="square" rtlCol="0">
            <a:spAutoFit/>
          </a:bodyPr>
          <a:lstStyle/>
          <a:p>
            <a:r>
              <a:rPr lang="en-US" sz="2400">
                <a:latin typeface="Helvetica Neue Thin" panose="020B0403020202020204" pitchFamily="34" charset="0"/>
                <a:ea typeface="Helvetica Neue Thin" panose="020B0403020202020204" pitchFamily="34" charset="0"/>
              </a:rPr>
              <a:t>Risk</a:t>
            </a:r>
            <a:endParaRPr lang="en-GB" sz="2400">
              <a:latin typeface="Helvetica Neue Thin" panose="020B0403020202020204" pitchFamily="34" charset="0"/>
              <a:ea typeface="Helvetica Neue Thin" panose="020B0403020202020204" pitchFamily="34" charset="0"/>
            </a:endParaRPr>
          </a:p>
        </p:txBody>
      </p:sp>
      <p:sp>
        <p:nvSpPr>
          <p:cNvPr id="10" name="TextBox 9">
            <a:extLst>
              <a:ext uri="{FF2B5EF4-FFF2-40B4-BE49-F238E27FC236}">
                <a16:creationId xmlns:a16="http://schemas.microsoft.com/office/drawing/2014/main" id="{1FD3E7D5-B6D4-65A8-74CD-9766738B4590}"/>
              </a:ext>
            </a:extLst>
          </p:cNvPr>
          <p:cNvSpPr txBox="1"/>
          <p:nvPr/>
        </p:nvSpPr>
        <p:spPr>
          <a:xfrm rot="16200000">
            <a:off x="414990" y="4493248"/>
            <a:ext cx="2598533" cy="470042"/>
          </a:xfrm>
          <a:prstGeom prst="rect">
            <a:avLst/>
          </a:prstGeom>
          <a:noFill/>
        </p:spPr>
        <p:txBody>
          <a:bodyPr wrap="square" rtlCol="0">
            <a:spAutoFit/>
          </a:bodyPr>
          <a:lstStyle/>
          <a:p>
            <a:r>
              <a:rPr lang="en-US" sz="2400">
                <a:latin typeface="Helvetica Neue Thin" panose="020B0403020202020204" pitchFamily="34" charset="0"/>
                <a:ea typeface="Helvetica Neue Thin" panose="020B0403020202020204" pitchFamily="34" charset="0"/>
              </a:rPr>
              <a:t>Value for Money</a:t>
            </a:r>
            <a:endParaRPr lang="en-GB" sz="2400">
              <a:latin typeface="Helvetica Neue Thin" panose="020B0403020202020204" pitchFamily="34" charset="0"/>
              <a:ea typeface="Helvetica Neue Thin" panose="020B0403020202020204" pitchFamily="34" charset="0"/>
            </a:endParaRPr>
          </a:p>
        </p:txBody>
      </p:sp>
      <p:sp>
        <p:nvSpPr>
          <p:cNvPr id="11" name="TextBox 10">
            <a:extLst>
              <a:ext uri="{FF2B5EF4-FFF2-40B4-BE49-F238E27FC236}">
                <a16:creationId xmlns:a16="http://schemas.microsoft.com/office/drawing/2014/main" id="{6A1E2941-0EB4-CFDB-7E2F-034F622C3045}"/>
              </a:ext>
            </a:extLst>
          </p:cNvPr>
          <p:cNvSpPr txBox="1"/>
          <p:nvPr/>
        </p:nvSpPr>
        <p:spPr>
          <a:xfrm>
            <a:off x="3477212" y="3011316"/>
            <a:ext cx="1530162" cy="369332"/>
          </a:xfrm>
          <a:prstGeom prst="rect">
            <a:avLst/>
          </a:prstGeom>
          <a:noFill/>
        </p:spPr>
        <p:txBody>
          <a:bodyPr wrap="none" rtlCol="0">
            <a:spAutoFit/>
          </a:bodyPr>
          <a:lstStyle/>
          <a:p>
            <a:r>
              <a:rPr lang="en-US">
                <a:latin typeface="Helvetica Neue Thin" panose="020B0403020202020204" pitchFamily="34" charset="0"/>
                <a:ea typeface="Helvetica Neue Thin" panose="020B0403020202020204" pitchFamily="34" charset="0"/>
              </a:rPr>
              <a:t>Optimum VfM</a:t>
            </a:r>
            <a:endParaRPr lang="en-GB">
              <a:latin typeface="Helvetica Neue Thin" panose="020B0403020202020204" pitchFamily="34" charset="0"/>
              <a:ea typeface="Helvetica Neue Thin" panose="020B0403020202020204" pitchFamily="34" charset="0"/>
            </a:endParaRPr>
          </a:p>
        </p:txBody>
      </p:sp>
      <p:cxnSp>
        <p:nvCxnSpPr>
          <p:cNvPr id="12" name="Straight Arrow Connector 11">
            <a:extLst>
              <a:ext uri="{FF2B5EF4-FFF2-40B4-BE49-F238E27FC236}">
                <a16:creationId xmlns:a16="http://schemas.microsoft.com/office/drawing/2014/main" id="{53EE2736-18FF-8D35-5837-BA7BBC58205E}"/>
              </a:ext>
            </a:extLst>
          </p:cNvPr>
          <p:cNvCxnSpPr>
            <a:cxnSpLocks/>
          </p:cNvCxnSpPr>
          <p:nvPr/>
        </p:nvCxnSpPr>
        <p:spPr>
          <a:xfrm>
            <a:off x="4242293" y="3292687"/>
            <a:ext cx="0" cy="27262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1B574C-2979-485E-5CB5-620BB06F4E24}"/>
              </a:ext>
            </a:extLst>
          </p:cNvPr>
          <p:cNvCxnSpPr>
            <a:cxnSpLocks/>
          </p:cNvCxnSpPr>
          <p:nvPr/>
        </p:nvCxnSpPr>
        <p:spPr>
          <a:xfrm>
            <a:off x="4242293" y="3509637"/>
            <a:ext cx="0" cy="273732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471EF1-1A40-9912-9D44-08561518AEFF}"/>
              </a:ext>
            </a:extLst>
          </p:cNvPr>
          <p:cNvSpPr txBox="1"/>
          <p:nvPr/>
        </p:nvSpPr>
        <p:spPr>
          <a:xfrm>
            <a:off x="7320726" y="3429000"/>
            <a:ext cx="4021433" cy="2554545"/>
          </a:xfrm>
          <a:prstGeom prst="rect">
            <a:avLst/>
          </a:prstGeom>
          <a:solidFill>
            <a:schemeClr val="accent1">
              <a:lumMod val="20000"/>
              <a:lumOff val="80000"/>
            </a:schemeClr>
          </a:solidFill>
          <a:ln>
            <a:noFill/>
          </a:ln>
        </p:spPr>
        <p:txBody>
          <a:bodyPr wrap="square" rtlCol="0">
            <a:spAutoFit/>
          </a:bodyPr>
          <a:lstStyle/>
          <a:p>
            <a:pPr algn="ctr"/>
            <a:endParaRPr lang="en-US" sz="2000" b="1">
              <a:solidFill>
                <a:srgbClr val="203864"/>
              </a:solidFill>
              <a:latin typeface="Helvetica" pitchFamily="2" charset="0"/>
              <a:ea typeface="Helvetica Neue Thin" panose="020B0403020202020204" pitchFamily="34" charset="0"/>
            </a:endParaRPr>
          </a:p>
          <a:p>
            <a:pPr algn="ctr"/>
            <a:r>
              <a:rPr lang="en-US" sz="2000" b="1">
                <a:solidFill>
                  <a:srgbClr val="203864"/>
                </a:solidFill>
                <a:latin typeface="Helvetica" pitchFamily="2" charset="0"/>
                <a:ea typeface="Helvetica Neue Thin" panose="020B0403020202020204" pitchFamily="34" charset="0"/>
              </a:rPr>
              <a:t>Risk transfer is akin to buying insurance and has a cost</a:t>
            </a:r>
          </a:p>
          <a:p>
            <a:pPr algn="ctr"/>
            <a:endParaRPr lang="en-US" sz="2000" b="1">
              <a:solidFill>
                <a:srgbClr val="203864"/>
              </a:solidFill>
              <a:latin typeface="Helvetica" pitchFamily="2" charset="0"/>
              <a:ea typeface="Helvetica Neue Thin" panose="020B0403020202020204" pitchFamily="34" charset="0"/>
            </a:endParaRPr>
          </a:p>
          <a:p>
            <a:pPr algn="ctr"/>
            <a:r>
              <a:rPr lang="en-US" sz="2000" b="1">
                <a:solidFill>
                  <a:srgbClr val="203864"/>
                </a:solidFill>
                <a:latin typeface="Helvetica" pitchFamily="2" charset="0"/>
                <a:ea typeface="Helvetica Neue Thin" panose="020B0403020202020204" pitchFamily="34" charset="0"/>
              </a:rPr>
              <a:t>Undertransfer destroys value and </a:t>
            </a:r>
            <a:r>
              <a:rPr lang="en-US" sz="2000" b="1" err="1">
                <a:solidFill>
                  <a:srgbClr val="203864"/>
                </a:solidFill>
                <a:latin typeface="Helvetica" pitchFamily="2" charset="0"/>
                <a:ea typeface="Helvetica Neue Thin" panose="020B0403020202020204" pitchFamily="34" charset="0"/>
              </a:rPr>
              <a:t>overtransfer</a:t>
            </a:r>
            <a:r>
              <a:rPr lang="en-US" sz="2000" b="1">
                <a:solidFill>
                  <a:srgbClr val="203864"/>
                </a:solidFill>
                <a:latin typeface="Helvetica" pitchFamily="2" charset="0"/>
                <a:ea typeface="Helvetica Neue Thin" panose="020B0403020202020204" pitchFamily="34" charset="0"/>
              </a:rPr>
              <a:t> destroys value</a:t>
            </a:r>
          </a:p>
          <a:p>
            <a:pPr algn="ctr"/>
            <a:endParaRPr lang="en-US" sz="2000" b="1">
              <a:solidFill>
                <a:srgbClr val="203864"/>
              </a:solidFill>
              <a:latin typeface="Helvetica" pitchFamily="2" charset="0"/>
              <a:ea typeface="Helvetica Neue Thin" panose="020B0403020202020204" pitchFamily="34" charset="0"/>
            </a:endParaRPr>
          </a:p>
        </p:txBody>
      </p:sp>
      <p:sp>
        <p:nvSpPr>
          <p:cNvPr id="30" name="Arc 29">
            <a:extLst>
              <a:ext uri="{FF2B5EF4-FFF2-40B4-BE49-F238E27FC236}">
                <a16:creationId xmlns:a16="http://schemas.microsoft.com/office/drawing/2014/main" id="{973A5094-0724-AB48-6C51-729E017974AB}"/>
              </a:ext>
            </a:extLst>
          </p:cNvPr>
          <p:cNvSpPr/>
          <p:nvPr/>
        </p:nvSpPr>
        <p:spPr>
          <a:xfrm>
            <a:off x="2394440" y="3597851"/>
            <a:ext cx="3701560" cy="4987298"/>
          </a:xfrm>
          <a:prstGeom prst="arc">
            <a:avLst>
              <a:gd name="adj1" fmla="val 10638294"/>
              <a:gd name="adj2" fmla="val 40490"/>
            </a:avLst>
          </a:pr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7353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62">
            <a:extLst>
              <a:ext uri="{FF2B5EF4-FFF2-40B4-BE49-F238E27FC236}">
                <a16:creationId xmlns:a16="http://schemas.microsoft.com/office/drawing/2014/main" id="{0ADFE87D-12E7-5625-C8F9-BB0A3F0502FA}"/>
              </a:ext>
            </a:extLst>
          </p:cNvPr>
          <p:cNvSpPr txBox="1">
            <a:spLocks noChangeArrowheads="1"/>
          </p:cNvSpPr>
          <p:nvPr/>
        </p:nvSpPr>
        <p:spPr bwMode="auto">
          <a:xfrm>
            <a:off x="513504" y="429782"/>
            <a:ext cx="8164207"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buClr>
                <a:srgbClr val="FFFFFF"/>
              </a:buClr>
              <a:buSzPts val="3000"/>
            </a:pPr>
            <a:r>
              <a:rPr lang="en-US" altLang="en-US" sz="2500" b="1">
                <a:solidFill>
                  <a:srgbClr val="203864"/>
                </a:solidFill>
                <a:latin typeface="Avenir Black" panose="02000503020000020003" pitchFamily="2" charset="0"/>
                <a:sym typeface="Helvetica Neue Light" panose="02000403000000020004" pitchFamily="2" charset="0"/>
              </a:rPr>
              <a:t>Risk Transfer by Project Delivery</a:t>
            </a:r>
            <a:endParaRPr lang="en-US" altLang="en-US" sz="2500">
              <a:solidFill>
                <a:srgbClr val="203864"/>
              </a:solidFill>
              <a:latin typeface="Avenir Light" panose="020B0402020203020204" pitchFamily="34" charset="77"/>
              <a:sym typeface="Helvetica Neue Light" panose="02000403000000020004" pitchFamily="2" charset="0"/>
            </a:endParaRPr>
          </a:p>
        </p:txBody>
      </p:sp>
      <p:cxnSp>
        <p:nvCxnSpPr>
          <p:cNvPr id="3" name="Straight Connector 2">
            <a:extLst>
              <a:ext uri="{FF2B5EF4-FFF2-40B4-BE49-F238E27FC236}">
                <a16:creationId xmlns:a16="http://schemas.microsoft.com/office/drawing/2014/main" id="{4834C115-E2D4-19E9-8046-7E293D58F6ED}"/>
              </a:ext>
            </a:extLst>
          </p:cNvPr>
          <p:cNvCxnSpPr>
            <a:cxnSpLocks/>
          </p:cNvCxnSpPr>
          <p:nvPr/>
        </p:nvCxnSpPr>
        <p:spPr>
          <a:xfrm>
            <a:off x="513505" y="1032310"/>
            <a:ext cx="116784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39CDDF-D097-2A43-626C-91FE172A0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5" name="Picture 4">
            <a:extLst>
              <a:ext uri="{FF2B5EF4-FFF2-40B4-BE49-F238E27FC236}">
                <a16:creationId xmlns:a16="http://schemas.microsoft.com/office/drawing/2014/main" id="{E9AD17B5-D81C-1D6B-850E-959906519A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
        <p:nvSpPr>
          <p:cNvPr id="6" name="Slide Number Placeholder 1">
            <a:extLst>
              <a:ext uri="{FF2B5EF4-FFF2-40B4-BE49-F238E27FC236}">
                <a16:creationId xmlns:a16="http://schemas.microsoft.com/office/drawing/2014/main" id="{7DAE612B-DA26-39B3-1C63-902AD0B1D862}"/>
              </a:ext>
            </a:extLst>
          </p:cNvPr>
          <p:cNvSpPr txBox="1">
            <a:spLocks/>
          </p:cNvSpPr>
          <p:nvPr/>
        </p:nvSpPr>
        <p:spPr>
          <a:xfrm>
            <a:off x="2981436" y="634088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E6B67B-9B61-F740-A496-E55BC74675C3}" type="slidenum">
              <a:rPr lang="en-US" smtClean="0"/>
              <a:pPr/>
              <a:t>16</a:t>
            </a:fld>
            <a:endParaRPr lang="en-US"/>
          </a:p>
        </p:txBody>
      </p:sp>
      <p:pic>
        <p:nvPicPr>
          <p:cNvPr id="7" name="Picture 6">
            <a:extLst>
              <a:ext uri="{FF2B5EF4-FFF2-40B4-BE49-F238E27FC236}">
                <a16:creationId xmlns:a16="http://schemas.microsoft.com/office/drawing/2014/main" id="{92B3790D-5DFA-3F18-7E74-5152AC968889}"/>
              </a:ext>
            </a:extLst>
          </p:cNvPr>
          <p:cNvPicPr>
            <a:picLocks noChangeAspect="1"/>
          </p:cNvPicPr>
          <p:nvPr/>
        </p:nvPicPr>
        <p:blipFill>
          <a:blip r:embed="rId4"/>
          <a:stretch>
            <a:fillRect/>
          </a:stretch>
        </p:blipFill>
        <p:spPr>
          <a:xfrm>
            <a:off x="1188333" y="1280804"/>
            <a:ext cx="9815333" cy="5425202"/>
          </a:xfrm>
          <a:prstGeom prst="rect">
            <a:avLst/>
          </a:prstGeom>
        </p:spPr>
      </p:pic>
    </p:spTree>
    <p:extLst>
      <p:ext uri="{BB962C8B-B14F-4D97-AF65-F5344CB8AC3E}">
        <p14:creationId xmlns:p14="http://schemas.microsoft.com/office/powerpoint/2010/main" val="79616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62">
            <a:extLst>
              <a:ext uri="{FF2B5EF4-FFF2-40B4-BE49-F238E27FC236}">
                <a16:creationId xmlns:a16="http://schemas.microsoft.com/office/drawing/2014/main" id="{BAFF2A1B-FC84-D151-B880-EF7F16F869E6}"/>
              </a:ext>
            </a:extLst>
          </p:cNvPr>
          <p:cNvSpPr txBox="1">
            <a:spLocks noChangeArrowheads="1"/>
          </p:cNvSpPr>
          <p:nvPr/>
        </p:nvSpPr>
        <p:spPr bwMode="auto">
          <a:xfrm>
            <a:off x="402520" y="363900"/>
            <a:ext cx="7441489"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Traditional Delivery: </a:t>
            </a:r>
          </a:p>
          <a:p>
            <a:pPr eaLnBrk="1" hangingPunct="1">
              <a:lnSpc>
                <a:spcPct val="90000"/>
              </a:lnSpc>
              <a:buClr>
                <a:srgbClr val="FFFFFF"/>
              </a:buClr>
              <a:buSzPts val="3000"/>
              <a:buFont typeface="Helvetica Neue Light" panose="02000403000000020004" pitchFamily="2" charset="0"/>
              <a:buNone/>
            </a:pPr>
            <a:r>
              <a:rPr lang="en-US" altLang="en-US" sz="1800">
                <a:solidFill>
                  <a:srgbClr val="203864"/>
                </a:solidFill>
                <a:latin typeface="Avenir Light" panose="020B0402020203020204" pitchFamily="34" charset="77"/>
                <a:sym typeface="Helvetica Neue Light" panose="02000403000000020004" pitchFamily="2" charset="0"/>
              </a:rPr>
              <a:t>Design-Bid-Build</a:t>
            </a:r>
            <a:endParaRPr lang="en-US" altLang="en-US" sz="1800" b="1">
              <a:solidFill>
                <a:srgbClr val="203864"/>
              </a:solidFill>
              <a:latin typeface="Avenir Black" panose="02000503020000020003" pitchFamily="2" charset="0"/>
              <a:sym typeface="Helvetica Neue Light" panose="02000403000000020004" pitchFamily="2" charset="0"/>
            </a:endParaRPr>
          </a:p>
        </p:txBody>
      </p:sp>
      <p:cxnSp>
        <p:nvCxnSpPr>
          <p:cNvPr id="9" name="Straight Connector 8">
            <a:extLst>
              <a:ext uri="{FF2B5EF4-FFF2-40B4-BE49-F238E27FC236}">
                <a16:creationId xmlns:a16="http://schemas.microsoft.com/office/drawing/2014/main" id="{4BD0386F-A61D-9777-8F5B-7A8A6D0C3D12}"/>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AA0F38C0-06DA-86C1-CEDD-2C703A6EDC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61" name="Picture 60">
            <a:extLst>
              <a:ext uri="{FF2B5EF4-FFF2-40B4-BE49-F238E27FC236}">
                <a16:creationId xmlns:a16="http://schemas.microsoft.com/office/drawing/2014/main" id="{BC33F3E2-2F1D-C8E0-18B3-31F1287BC8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
        <p:nvSpPr>
          <p:cNvPr id="3" name="TextBox 2">
            <a:extLst>
              <a:ext uri="{FF2B5EF4-FFF2-40B4-BE49-F238E27FC236}">
                <a16:creationId xmlns:a16="http://schemas.microsoft.com/office/drawing/2014/main" id="{DE1946F7-E568-EADC-2D9D-8FC75D5BD846}"/>
              </a:ext>
            </a:extLst>
          </p:cNvPr>
          <p:cNvSpPr txBox="1"/>
          <p:nvPr/>
        </p:nvSpPr>
        <p:spPr>
          <a:xfrm>
            <a:off x="592207" y="1782571"/>
            <a:ext cx="11135335" cy="4801314"/>
          </a:xfrm>
          <a:prstGeom prst="rect">
            <a:avLst/>
          </a:prstGeom>
          <a:noFill/>
        </p:spPr>
        <p:txBody>
          <a:bodyPr wrap="square" rtlCol="0">
            <a:spAutoFit/>
          </a:bodyPr>
          <a:lstStyle/>
          <a:p>
            <a:r>
              <a:rPr lang="en-US" b="1">
                <a:solidFill>
                  <a:schemeClr val="bg2">
                    <a:lumMod val="50000"/>
                  </a:schemeClr>
                </a:solidFill>
                <a:latin typeface="Avenir Black" panose="02000503020000020003" pitchFamily="2" charset="0"/>
              </a:rPr>
              <a:t>Design &amp; Construction: </a:t>
            </a:r>
            <a:r>
              <a:rPr lang="en-US">
                <a:solidFill>
                  <a:schemeClr val="bg2">
                    <a:lumMod val="50000"/>
                  </a:schemeClr>
                </a:solidFill>
                <a:latin typeface="Avenir Light" panose="020B0402020203020204" pitchFamily="34" charset="77"/>
              </a:rPr>
              <a:t>Separate contracts.</a:t>
            </a:r>
          </a:p>
          <a:p>
            <a:pPr marL="285750" indent="-285750">
              <a:buFont typeface="Arial" panose="020B0604020202020204" pitchFamily="34" charset="0"/>
              <a:buChar char="•"/>
            </a:pPr>
            <a:endParaRPr lang="en-US">
              <a:solidFill>
                <a:schemeClr val="bg2">
                  <a:lumMod val="50000"/>
                </a:schemeClr>
              </a:solidFill>
              <a:latin typeface="Avenir Light" panose="020B0402020203020204" pitchFamily="34" charset="77"/>
            </a:endParaRPr>
          </a:p>
          <a:p>
            <a:pPr marL="285750" indent="-285750">
              <a:buFont typeface="Arial" panose="020B0604020202020204" pitchFamily="34" charset="0"/>
              <a:buChar char="•"/>
            </a:pPr>
            <a:r>
              <a:rPr lang="en-US" b="1">
                <a:solidFill>
                  <a:schemeClr val="bg2">
                    <a:lumMod val="50000"/>
                  </a:schemeClr>
                </a:solidFill>
                <a:latin typeface="Avenir Black" panose="02000503020000020003" pitchFamily="2" charset="0"/>
              </a:rPr>
              <a:t>Design Phase: </a:t>
            </a:r>
            <a:r>
              <a:rPr lang="en-US">
                <a:solidFill>
                  <a:schemeClr val="bg2">
                    <a:lumMod val="50000"/>
                  </a:schemeClr>
                </a:solidFill>
                <a:latin typeface="Avenir Light" panose="020B0402020203020204" pitchFamily="34" charset="77"/>
              </a:rPr>
              <a:t>Separate contract for design services.</a:t>
            </a:r>
          </a:p>
          <a:p>
            <a:pPr marL="285750" indent="-285750">
              <a:buFont typeface="Arial" panose="020B0604020202020204" pitchFamily="34" charset="0"/>
              <a:buChar char="•"/>
            </a:pPr>
            <a:endParaRPr lang="en-US">
              <a:solidFill>
                <a:schemeClr val="bg2">
                  <a:lumMod val="50000"/>
                </a:schemeClr>
              </a:solidFill>
              <a:latin typeface="Avenir Light" panose="020B0402020203020204" pitchFamily="34" charset="77"/>
            </a:endParaRPr>
          </a:p>
          <a:p>
            <a:pPr marL="285750" indent="-285750">
              <a:buFont typeface="Arial" panose="020B0604020202020204" pitchFamily="34" charset="0"/>
              <a:buChar char="•"/>
            </a:pPr>
            <a:r>
              <a:rPr lang="en-US" b="1">
                <a:solidFill>
                  <a:schemeClr val="bg2">
                    <a:lumMod val="50000"/>
                  </a:schemeClr>
                </a:solidFill>
                <a:latin typeface="Avenir Black" panose="02000503020000020003" pitchFamily="2" charset="0"/>
              </a:rPr>
              <a:t>Bid Phase: </a:t>
            </a:r>
            <a:r>
              <a:rPr lang="en-US">
                <a:solidFill>
                  <a:schemeClr val="bg2">
                    <a:lumMod val="50000"/>
                  </a:schemeClr>
                </a:solidFill>
                <a:latin typeface="Avenir Light" panose="020B0402020203020204" pitchFamily="34" charset="77"/>
              </a:rPr>
              <a:t>Competitive bidding for construction.</a:t>
            </a:r>
          </a:p>
          <a:p>
            <a:pPr marL="285750" indent="-285750">
              <a:buFont typeface="Arial" panose="020B0604020202020204" pitchFamily="34" charset="0"/>
              <a:buChar char="•"/>
            </a:pPr>
            <a:endParaRPr lang="en-US">
              <a:solidFill>
                <a:schemeClr val="bg2">
                  <a:lumMod val="50000"/>
                </a:schemeClr>
              </a:solidFill>
              <a:latin typeface="Avenir Light" panose="020B0402020203020204" pitchFamily="34" charset="77"/>
            </a:endParaRPr>
          </a:p>
          <a:p>
            <a:pPr marL="285750" indent="-285750">
              <a:buFont typeface="Arial" panose="020B0604020202020204" pitchFamily="34" charset="0"/>
              <a:buChar char="•"/>
            </a:pPr>
            <a:r>
              <a:rPr lang="en-US" b="1">
                <a:solidFill>
                  <a:schemeClr val="bg2">
                    <a:lumMod val="50000"/>
                  </a:schemeClr>
                </a:solidFill>
                <a:latin typeface="Avenir Black" panose="02000503020000020003" pitchFamily="2" charset="0"/>
              </a:rPr>
              <a:t>Build Phase: </a:t>
            </a:r>
            <a:r>
              <a:rPr lang="en-US">
                <a:solidFill>
                  <a:schemeClr val="bg2">
                    <a:lumMod val="50000"/>
                  </a:schemeClr>
                </a:solidFill>
                <a:latin typeface="Avenir Light" panose="020B0402020203020204" pitchFamily="34" charset="77"/>
              </a:rPr>
              <a:t>Construction contract awarded.</a:t>
            </a:r>
          </a:p>
          <a:p>
            <a:endParaRPr lang="en-US">
              <a:solidFill>
                <a:schemeClr val="bg2">
                  <a:lumMod val="50000"/>
                </a:schemeClr>
              </a:solidFill>
              <a:latin typeface="Avenir Light" panose="020B0402020203020204" pitchFamily="34" charset="77"/>
            </a:endParaRPr>
          </a:p>
          <a:p>
            <a:r>
              <a:rPr lang="en-US" b="1">
                <a:solidFill>
                  <a:schemeClr val="bg2">
                    <a:lumMod val="50000"/>
                  </a:schemeClr>
                </a:solidFill>
                <a:latin typeface="Avenir Black" panose="02000503020000020003" pitchFamily="2" charset="0"/>
              </a:rPr>
              <a:t>Funding Sources: </a:t>
            </a:r>
            <a:r>
              <a:rPr lang="en-US">
                <a:solidFill>
                  <a:schemeClr val="bg2">
                    <a:lumMod val="50000"/>
                  </a:schemeClr>
                </a:solidFill>
                <a:latin typeface="Avenir Light" panose="020B0402020203020204" pitchFamily="34" charset="77"/>
              </a:rPr>
              <a:t>Municipal bonds or other forms of government-issued debt are commonly used to raise funds for large infrastructure projects. Some projects may receive grants from federal or state agencies to support specific initiatives.</a:t>
            </a:r>
          </a:p>
          <a:p>
            <a:endParaRPr lang="en-US">
              <a:solidFill>
                <a:schemeClr val="bg2">
                  <a:lumMod val="50000"/>
                </a:schemeClr>
              </a:solidFill>
              <a:latin typeface="Avenir Light" panose="020B0402020203020204" pitchFamily="34" charset="77"/>
            </a:endParaRPr>
          </a:p>
          <a:p>
            <a:r>
              <a:rPr lang="en-US" b="1">
                <a:solidFill>
                  <a:schemeClr val="bg2">
                    <a:lumMod val="50000"/>
                  </a:schemeClr>
                </a:solidFill>
                <a:latin typeface="Avenir Black" panose="02000503020000020003" pitchFamily="2" charset="0"/>
              </a:rPr>
              <a:t>Operation and Maintenance: </a:t>
            </a:r>
            <a:r>
              <a:rPr lang="en-US">
                <a:solidFill>
                  <a:schemeClr val="bg2">
                    <a:lumMod val="50000"/>
                  </a:schemeClr>
                </a:solidFill>
                <a:latin typeface="Avenir Light" panose="020B0402020203020204" pitchFamily="34" charset="77"/>
              </a:rPr>
              <a:t>Typically falls to the project owner, which is often a government agency or public entity. The costs for operating and maintaining the facility are included in the agency’s annual operating budget. This budget is typically funded through taxes, fees, or other government revenue sources.</a:t>
            </a:r>
          </a:p>
          <a:p>
            <a:endParaRPr lang="en-US">
              <a:solidFill>
                <a:schemeClr val="bg2">
                  <a:lumMod val="50000"/>
                </a:schemeClr>
              </a:solidFill>
              <a:latin typeface="Avenir Light" panose="020B0402020203020204" pitchFamily="34" charset="77"/>
              <a:ea typeface="Microsoft Sans Serif" charset="0"/>
              <a:cs typeface="Microsoft Sans Serif" charset="0"/>
            </a:endParaRPr>
          </a:p>
        </p:txBody>
      </p:sp>
    </p:spTree>
    <p:extLst>
      <p:ext uri="{BB962C8B-B14F-4D97-AF65-F5344CB8AC3E}">
        <p14:creationId xmlns:p14="http://schemas.microsoft.com/office/powerpoint/2010/main" val="151640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62">
            <a:extLst>
              <a:ext uri="{FF2B5EF4-FFF2-40B4-BE49-F238E27FC236}">
                <a16:creationId xmlns:a16="http://schemas.microsoft.com/office/drawing/2014/main" id="{BAFF2A1B-FC84-D151-B880-EF7F16F869E6}"/>
              </a:ext>
            </a:extLst>
          </p:cNvPr>
          <p:cNvSpPr txBox="1">
            <a:spLocks noChangeArrowheads="1"/>
          </p:cNvSpPr>
          <p:nvPr/>
        </p:nvSpPr>
        <p:spPr bwMode="auto">
          <a:xfrm>
            <a:off x="402520" y="292870"/>
            <a:ext cx="8345120"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P3 Delivery: </a:t>
            </a:r>
            <a:br>
              <a:rPr lang="en-US" altLang="en-US" sz="3200" b="1">
                <a:solidFill>
                  <a:srgbClr val="203864"/>
                </a:solidFill>
                <a:latin typeface="Avenir Black" panose="02000503020000020003" pitchFamily="2" charset="0"/>
                <a:sym typeface="Helvetica Neue Light" panose="02000403000000020004" pitchFamily="2" charset="0"/>
              </a:rPr>
            </a:br>
            <a:r>
              <a:rPr lang="en-US" altLang="en-US" sz="1800">
                <a:solidFill>
                  <a:srgbClr val="203864"/>
                </a:solidFill>
                <a:latin typeface="Avenir Light" panose="020B0402020203020204" pitchFamily="34" charset="77"/>
                <a:sym typeface="Helvetica Neue Light" panose="02000403000000020004" pitchFamily="2" charset="0"/>
              </a:rPr>
              <a:t>Design-Build-Finance-Operate-Maintain</a:t>
            </a:r>
          </a:p>
        </p:txBody>
      </p:sp>
      <p:cxnSp>
        <p:nvCxnSpPr>
          <p:cNvPr id="9" name="Straight Connector 8">
            <a:extLst>
              <a:ext uri="{FF2B5EF4-FFF2-40B4-BE49-F238E27FC236}">
                <a16:creationId xmlns:a16="http://schemas.microsoft.com/office/drawing/2014/main" id="{4BD0386F-A61D-9777-8F5B-7A8A6D0C3D12}"/>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AA0F38C0-06DA-86C1-CEDD-2C703A6EDC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61" name="Picture 60">
            <a:extLst>
              <a:ext uri="{FF2B5EF4-FFF2-40B4-BE49-F238E27FC236}">
                <a16:creationId xmlns:a16="http://schemas.microsoft.com/office/drawing/2014/main" id="{BC33F3E2-2F1D-C8E0-18B3-31F1287BC8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
        <p:nvSpPr>
          <p:cNvPr id="3" name="TextBox 2">
            <a:extLst>
              <a:ext uri="{FF2B5EF4-FFF2-40B4-BE49-F238E27FC236}">
                <a16:creationId xmlns:a16="http://schemas.microsoft.com/office/drawing/2014/main" id="{DE1946F7-E568-EADC-2D9D-8FC75D5BD846}"/>
              </a:ext>
            </a:extLst>
          </p:cNvPr>
          <p:cNvSpPr txBox="1"/>
          <p:nvPr/>
        </p:nvSpPr>
        <p:spPr>
          <a:xfrm>
            <a:off x="592209" y="2062734"/>
            <a:ext cx="8852734" cy="3600986"/>
          </a:xfrm>
          <a:prstGeom prst="rect">
            <a:avLst/>
          </a:prstGeom>
          <a:noFill/>
        </p:spPr>
        <p:txBody>
          <a:bodyPr wrap="square" rtlCol="0">
            <a:spAutoFit/>
          </a:bodyPr>
          <a:lstStyle/>
          <a:p>
            <a:r>
              <a:rPr lang="en-US" b="1">
                <a:solidFill>
                  <a:schemeClr val="bg2">
                    <a:lumMod val="50000"/>
                  </a:schemeClr>
                </a:solidFill>
                <a:latin typeface="Avenir Book" panose="02000503020000020003" pitchFamily="2" charset="0"/>
              </a:rPr>
              <a:t>Design &amp; Construction: </a:t>
            </a:r>
            <a:r>
              <a:rPr lang="en-US">
                <a:solidFill>
                  <a:schemeClr val="bg2">
                    <a:lumMod val="50000"/>
                  </a:schemeClr>
                </a:solidFill>
                <a:latin typeface="Avenir Book" panose="02000503020000020003" pitchFamily="2" charset="0"/>
              </a:rPr>
              <a:t>Single contract</a:t>
            </a:r>
          </a:p>
          <a:p>
            <a:endParaRPr lang="en-US" b="1">
              <a:solidFill>
                <a:schemeClr val="bg2">
                  <a:lumMod val="50000"/>
                </a:schemeClr>
              </a:solidFill>
              <a:latin typeface="Avenir Book" panose="02000503020000020003" pitchFamily="2" charset="0"/>
            </a:endParaRPr>
          </a:p>
          <a:p>
            <a:r>
              <a:rPr lang="en-US" b="1">
                <a:solidFill>
                  <a:schemeClr val="bg2">
                    <a:lumMod val="50000"/>
                  </a:schemeClr>
                </a:solidFill>
                <a:latin typeface="Avenir Book" panose="02000503020000020003" pitchFamily="2" charset="0"/>
              </a:rPr>
              <a:t>Finance: </a:t>
            </a:r>
            <a:r>
              <a:rPr lang="en-US">
                <a:solidFill>
                  <a:schemeClr val="bg2">
                    <a:lumMod val="50000"/>
                  </a:schemeClr>
                </a:solidFill>
                <a:latin typeface="Avenir Book" panose="02000503020000020003" pitchFamily="2" charset="0"/>
              </a:rPr>
              <a:t>Project financing typically funded and financed through a combination of private and public sources.</a:t>
            </a:r>
          </a:p>
          <a:p>
            <a:pPr marL="285750" indent="-285750">
              <a:buFont typeface="Arial" panose="020B0604020202020204" pitchFamily="34" charset="0"/>
              <a:buChar char="•"/>
            </a:pPr>
            <a:endParaRPr lang="en-US" sz="1400" b="1">
              <a:solidFill>
                <a:schemeClr val="bg2">
                  <a:lumMod val="50000"/>
                </a:schemeClr>
              </a:solidFill>
              <a:latin typeface="Avenir Book" panose="02000503020000020003" pitchFamily="2" charset="0"/>
            </a:endParaRPr>
          </a:p>
          <a:p>
            <a:pPr marL="285750" indent="-285750">
              <a:buFont typeface="Arial" panose="020B0604020202020204" pitchFamily="34" charset="0"/>
              <a:buChar char="•"/>
            </a:pPr>
            <a:r>
              <a:rPr lang="en-US" sz="1400" b="1">
                <a:solidFill>
                  <a:schemeClr val="bg2">
                    <a:lumMod val="50000"/>
                  </a:schemeClr>
                </a:solidFill>
                <a:latin typeface="Avenir Book" panose="02000503020000020003" pitchFamily="2" charset="0"/>
              </a:rPr>
              <a:t>Equity Investment: </a:t>
            </a:r>
            <a:r>
              <a:rPr lang="en-US" sz="1400">
                <a:solidFill>
                  <a:schemeClr val="bg2">
                    <a:lumMod val="50000"/>
                  </a:schemeClr>
                </a:solidFill>
                <a:latin typeface="Avenir Book" panose="02000503020000020003" pitchFamily="2" charset="0"/>
              </a:rPr>
              <a:t>Private investors, such as construction companies, infrastructure funds, or other private entities, provide equity capital to finance the project.</a:t>
            </a:r>
          </a:p>
          <a:p>
            <a:pPr marL="285750" indent="-285750">
              <a:buFont typeface="Arial" panose="020B0604020202020204" pitchFamily="34" charset="0"/>
              <a:buChar char="•"/>
            </a:pPr>
            <a:r>
              <a:rPr lang="en-US" sz="1400" b="1">
                <a:solidFill>
                  <a:schemeClr val="bg2">
                    <a:lumMod val="50000"/>
                  </a:schemeClr>
                </a:solidFill>
                <a:latin typeface="Avenir Book" panose="02000503020000020003" pitchFamily="2" charset="0"/>
              </a:rPr>
              <a:t>Debt:</a:t>
            </a:r>
            <a:r>
              <a:rPr lang="en-US" sz="1400">
                <a:solidFill>
                  <a:schemeClr val="bg2">
                    <a:lumMod val="50000"/>
                  </a:schemeClr>
                </a:solidFill>
                <a:latin typeface="Avenir Book" panose="02000503020000020003" pitchFamily="2" charset="0"/>
              </a:rPr>
              <a:t> A significant portion of the project cost is often financed through debt, which can include loans from banks or bonds issued in capital markets.</a:t>
            </a:r>
          </a:p>
          <a:p>
            <a:pPr marL="285750" indent="-285750">
              <a:buFont typeface="Arial" panose="020B0604020202020204" pitchFamily="34" charset="0"/>
              <a:buChar char="•"/>
            </a:pPr>
            <a:r>
              <a:rPr lang="en-US" sz="1400" b="1">
                <a:solidFill>
                  <a:schemeClr val="bg2">
                    <a:lumMod val="50000"/>
                  </a:schemeClr>
                </a:solidFill>
                <a:latin typeface="Avenir Book" panose="02000503020000020003" pitchFamily="2" charset="0"/>
              </a:rPr>
              <a:t>Public:</a:t>
            </a:r>
            <a:r>
              <a:rPr lang="en-US" sz="1400">
                <a:solidFill>
                  <a:schemeClr val="bg2">
                    <a:lumMod val="50000"/>
                  </a:schemeClr>
                </a:solidFill>
                <a:latin typeface="Avenir Book" panose="02000503020000020003" pitchFamily="2" charset="0"/>
              </a:rPr>
              <a:t> The public sector may contribute to the project through direct funding, grants, or subsidies.</a:t>
            </a:r>
          </a:p>
          <a:p>
            <a:endParaRPr lang="en-US">
              <a:solidFill>
                <a:schemeClr val="bg2">
                  <a:lumMod val="50000"/>
                </a:schemeClr>
              </a:solidFill>
              <a:latin typeface="Avenir Book" panose="02000503020000020003" pitchFamily="2" charset="0"/>
            </a:endParaRPr>
          </a:p>
          <a:p>
            <a:r>
              <a:rPr lang="en-US" b="1">
                <a:solidFill>
                  <a:schemeClr val="bg2">
                    <a:lumMod val="50000"/>
                  </a:schemeClr>
                </a:solidFill>
                <a:latin typeface="Avenir Book" panose="02000503020000020003" pitchFamily="2" charset="0"/>
              </a:rPr>
              <a:t>Operations &amp; Maintenance: </a:t>
            </a:r>
            <a:r>
              <a:rPr lang="en-US">
                <a:solidFill>
                  <a:schemeClr val="bg2">
                    <a:lumMod val="50000"/>
                  </a:schemeClr>
                </a:solidFill>
                <a:latin typeface="Avenir Book" panose="02000503020000020003" pitchFamily="2" charset="0"/>
              </a:rPr>
              <a:t>Performance based contracts with long-term, guaranteed funding. Multi-decade agreements for operation and maintenance by the contractor.</a:t>
            </a:r>
          </a:p>
        </p:txBody>
      </p:sp>
    </p:spTree>
    <p:extLst>
      <p:ext uri="{BB962C8B-B14F-4D97-AF65-F5344CB8AC3E}">
        <p14:creationId xmlns:p14="http://schemas.microsoft.com/office/powerpoint/2010/main" val="370523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5BC5FEB-D1CF-1221-3EFF-F74B3E74F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1541" y="1363044"/>
            <a:ext cx="8328917" cy="5293894"/>
          </a:xfrm>
          <a:prstGeom prst="rect">
            <a:avLst/>
          </a:prstGeom>
        </p:spPr>
      </p:pic>
      <p:sp>
        <p:nvSpPr>
          <p:cNvPr id="51" name="Down Arrow 50">
            <a:extLst>
              <a:ext uri="{FF2B5EF4-FFF2-40B4-BE49-F238E27FC236}">
                <a16:creationId xmlns:a16="http://schemas.microsoft.com/office/drawing/2014/main" id="{17EC0898-D9BA-565F-C89F-61B171245BF3}"/>
              </a:ext>
            </a:extLst>
          </p:cNvPr>
          <p:cNvSpPr/>
          <p:nvPr/>
        </p:nvSpPr>
        <p:spPr>
          <a:xfrm>
            <a:off x="5817773" y="2625660"/>
            <a:ext cx="154546" cy="6053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a:extLst>
              <a:ext uri="{FF2B5EF4-FFF2-40B4-BE49-F238E27FC236}">
                <a16:creationId xmlns:a16="http://schemas.microsoft.com/office/drawing/2014/main" id="{D7434D19-1F05-D9DA-45F3-B3299AF57AA5}"/>
              </a:ext>
            </a:extLst>
          </p:cNvPr>
          <p:cNvSpPr/>
          <p:nvPr/>
        </p:nvSpPr>
        <p:spPr>
          <a:xfrm flipH="1" flipV="1">
            <a:off x="5591319" y="2561265"/>
            <a:ext cx="152400" cy="6053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a:extLst>
              <a:ext uri="{FF2B5EF4-FFF2-40B4-BE49-F238E27FC236}">
                <a16:creationId xmlns:a16="http://schemas.microsoft.com/office/drawing/2014/main" id="{B5BFC684-EC75-771E-B37D-397A6D04F4F3}"/>
              </a:ext>
            </a:extLst>
          </p:cNvPr>
          <p:cNvSpPr/>
          <p:nvPr/>
        </p:nvSpPr>
        <p:spPr>
          <a:xfrm>
            <a:off x="6585138" y="3767478"/>
            <a:ext cx="1345842" cy="1094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a:extLst>
              <a:ext uri="{FF2B5EF4-FFF2-40B4-BE49-F238E27FC236}">
                <a16:creationId xmlns:a16="http://schemas.microsoft.com/office/drawing/2014/main" id="{ECE86947-65A3-105F-12F3-9707CF339272}"/>
              </a:ext>
            </a:extLst>
          </p:cNvPr>
          <p:cNvSpPr/>
          <p:nvPr/>
        </p:nvSpPr>
        <p:spPr>
          <a:xfrm>
            <a:off x="6538665" y="3540350"/>
            <a:ext cx="1321481" cy="103031"/>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a:extLst>
              <a:ext uri="{FF2B5EF4-FFF2-40B4-BE49-F238E27FC236}">
                <a16:creationId xmlns:a16="http://schemas.microsoft.com/office/drawing/2014/main" id="{BD628291-6B8D-7794-7F08-EF572A49F564}"/>
              </a:ext>
            </a:extLst>
          </p:cNvPr>
          <p:cNvSpPr/>
          <p:nvPr/>
        </p:nvSpPr>
        <p:spPr>
          <a:xfrm>
            <a:off x="3816180" y="3539766"/>
            <a:ext cx="1217054" cy="1036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a:extLst>
              <a:ext uri="{FF2B5EF4-FFF2-40B4-BE49-F238E27FC236}">
                <a16:creationId xmlns:a16="http://schemas.microsoft.com/office/drawing/2014/main" id="{2122EB07-3CD8-211C-1C68-135A77AAD8D4}"/>
              </a:ext>
            </a:extLst>
          </p:cNvPr>
          <p:cNvSpPr/>
          <p:nvPr/>
        </p:nvSpPr>
        <p:spPr>
          <a:xfrm>
            <a:off x="3751786" y="3767478"/>
            <a:ext cx="1216407" cy="10947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a:extLst>
              <a:ext uri="{FF2B5EF4-FFF2-40B4-BE49-F238E27FC236}">
                <a16:creationId xmlns:a16="http://schemas.microsoft.com/office/drawing/2014/main" id="{B316C463-42A3-BFFE-1272-AA47B36FBDC2}"/>
              </a:ext>
            </a:extLst>
          </p:cNvPr>
          <p:cNvSpPr/>
          <p:nvPr/>
        </p:nvSpPr>
        <p:spPr>
          <a:xfrm>
            <a:off x="3304246" y="4462936"/>
            <a:ext cx="132008" cy="27827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a:extLst>
              <a:ext uri="{FF2B5EF4-FFF2-40B4-BE49-F238E27FC236}">
                <a16:creationId xmlns:a16="http://schemas.microsoft.com/office/drawing/2014/main" id="{F0699CE3-7D95-AFD0-03BA-ADE5782483C5}"/>
              </a:ext>
            </a:extLst>
          </p:cNvPr>
          <p:cNvSpPr/>
          <p:nvPr/>
        </p:nvSpPr>
        <p:spPr>
          <a:xfrm>
            <a:off x="3288148" y="5295631"/>
            <a:ext cx="132008" cy="27827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2D90AA7-93B2-F3ED-B8DC-6B9B1307B8F2}"/>
              </a:ext>
            </a:extLst>
          </p:cNvPr>
          <p:cNvSpPr/>
          <p:nvPr/>
        </p:nvSpPr>
        <p:spPr>
          <a:xfrm>
            <a:off x="3354152" y="4464316"/>
            <a:ext cx="2205506" cy="579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a:extLst>
              <a:ext uri="{FF2B5EF4-FFF2-40B4-BE49-F238E27FC236}">
                <a16:creationId xmlns:a16="http://schemas.microsoft.com/office/drawing/2014/main" id="{5A4E4C8A-BD6B-B646-EB48-1A59754A13BC}"/>
              </a:ext>
            </a:extLst>
          </p:cNvPr>
          <p:cNvSpPr/>
          <p:nvPr/>
        </p:nvSpPr>
        <p:spPr>
          <a:xfrm>
            <a:off x="5477553" y="4231117"/>
            <a:ext cx="107861" cy="29115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 Arrow 60">
            <a:extLst>
              <a:ext uri="{FF2B5EF4-FFF2-40B4-BE49-F238E27FC236}">
                <a16:creationId xmlns:a16="http://schemas.microsoft.com/office/drawing/2014/main" id="{25A49109-35EC-DE56-8A08-FD9581B9AE67}"/>
              </a:ext>
            </a:extLst>
          </p:cNvPr>
          <p:cNvSpPr/>
          <p:nvPr/>
        </p:nvSpPr>
        <p:spPr>
          <a:xfrm>
            <a:off x="5823138" y="4231116"/>
            <a:ext cx="107861" cy="29115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1C074A6-8121-E5B2-AC55-C27F3576AB91}"/>
              </a:ext>
            </a:extLst>
          </p:cNvPr>
          <p:cNvSpPr/>
          <p:nvPr/>
        </p:nvSpPr>
        <p:spPr>
          <a:xfrm>
            <a:off x="5877068" y="4461095"/>
            <a:ext cx="2807326" cy="61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a:extLst>
              <a:ext uri="{FF2B5EF4-FFF2-40B4-BE49-F238E27FC236}">
                <a16:creationId xmlns:a16="http://schemas.microsoft.com/office/drawing/2014/main" id="{C1A0A9CB-B011-1917-5CAC-5D9ACA809450}"/>
              </a:ext>
            </a:extLst>
          </p:cNvPr>
          <p:cNvSpPr/>
          <p:nvPr/>
        </p:nvSpPr>
        <p:spPr>
          <a:xfrm>
            <a:off x="8600682" y="4461095"/>
            <a:ext cx="132008" cy="27827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4;p62">
            <a:extLst>
              <a:ext uri="{FF2B5EF4-FFF2-40B4-BE49-F238E27FC236}">
                <a16:creationId xmlns:a16="http://schemas.microsoft.com/office/drawing/2014/main" id="{05C7CCF4-8B3D-48B9-F6A8-CA8480184263}"/>
              </a:ext>
            </a:extLst>
          </p:cNvPr>
          <p:cNvSpPr txBox="1">
            <a:spLocks noChangeArrowheads="1"/>
          </p:cNvSpPr>
          <p:nvPr/>
        </p:nvSpPr>
        <p:spPr bwMode="auto">
          <a:xfrm>
            <a:off x="402521" y="461921"/>
            <a:ext cx="5050378"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Typical P3 Structure</a:t>
            </a:r>
          </a:p>
        </p:txBody>
      </p:sp>
      <p:cxnSp>
        <p:nvCxnSpPr>
          <p:cNvPr id="4" name="Straight Connector 3">
            <a:extLst>
              <a:ext uri="{FF2B5EF4-FFF2-40B4-BE49-F238E27FC236}">
                <a16:creationId xmlns:a16="http://schemas.microsoft.com/office/drawing/2014/main" id="{CEA8BDAA-8094-70A7-2B51-60D79A8DB250}"/>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62C04527-E279-485A-A90E-F5D76EE83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48" name="Picture 47">
            <a:extLst>
              <a:ext uri="{FF2B5EF4-FFF2-40B4-BE49-F238E27FC236}">
                <a16:creationId xmlns:a16="http://schemas.microsoft.com/office/drawing/2014/main" id="{372D6EFC-C06B-7DD9-6B6A-BE76CB0EAB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Tree>
    <p:extLst>
      <p:ext uri="{BB962C8B-B14F-4D97-AF65-F5344CB8AC3E}">
        <p14:creationId xmlns:p14="http://schemas.microsoft.com/office/powerpoint/2010/main" val="406170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818D1-F9BA-8D78-EDE3-66D17BBB7F6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13387E9-B47D-E8FF-2D9F-76BBB9FB0E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944434" cy="6858000"/>
          </a:xfrm>
          <a:prstGeom prst="rect">
            <a:avLst/>
          </a:prstGeom>
        </p:spPr>
      </p:pic>
      <p:sp>
        <p:nvSpPr>
          <p:cNvPr id="4" name="Google Shape;414;p62">
            <a:extLst>
              <a:ext uri="{FF2B5EF4-FFF2-40B4-BE49-F238E27FC236}">
                <a16:creationId xmlns:a16="http://schemas.microsoft.com/office/drawing/2014/main" id="{63D54219-317F-8528-D199-8AA32BA940D2}"/>
              </a:ext>
            </a:extLst>
          </p:cNvPr>
          <p:cNvSpPr txBox="1">
            <a:spLocks noChangeArrowheads="1"/>
          </p:cNvSpPr>
          <p:nvPr/>
        </p:nvSpPr>
        <p:spPr bwMode="auto">
          <a:xfrm>
            <a:off x="6551073" y="917531"/>
            <a:ext cx="5050378" cy="10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a:sym typeface="Helvetica Neue Light" panose="02000403000000020004" pitchFamily="2" charset="0"/>
              </a:rPr>
              <a:t>Agenda</a:t>
            </a:r>
          </a:p>
        </p:txBody>
      </p:sp>
      <p:sp>
        <p:nvSpPr>
          <p:cNvPr id="6" name="TextBox 5">
            <a:extLst>
              <a:ext uri="{FF2B5EF4-FFF2-40B4-BE49-F238E27FC236}">
                <a16:creationId xmlns:a16="http://schemas.microsoft.com/office/drawing/2014/main" id="{7506AFDD-DD4E-E44B-6A1B-EB22584DC002}"/>
              </a:ext>
            </a:extLst>
          </p:cNvPr>
          <p:cNvSpPr txBox="1"/>
          <p:nvPr/>
        </p:nvSpPr>
        <p:spPr>
          <a:xfrm>
            <a:off x="6551073" y="1964769"/>
            <a:ext cx="5319502" cy="3416320"/>
          </a:xfrm>
          <a:prstGeom prst="rect">
            <a:avLst/>
          </a:prstGeom>
          <a:noFill/>
        </p:spPr>
        <p:txBody>
          <a:bodyPr wrap="square" rtlCol="0">
            <a:spAutoFit/>
          </a:bodyPr>
          <a:lstStyle/>
          <a:p>
            <a:pPr marL="342900" lvl="0" indent="-342900">
              <a:buFont typeface="+mj-lt"/>
              <a:buAutoNum type="arabicPeriod"/>
            </a:pPr>
            <a:r>
              <a:rPr lang="en-US" sz="2400" b="1">
                <a:solidFill>
                  <a:schemeClr val="bg2">
                    <a:lumMod val="50000"/>
                  </a:schemeClr>
                </a:solidFill>
                <a:latin typeface="Arial" panose="020B0604020202020204" pitchFamily="34" charset="0"/>
                <a:ea typeface="Franklin Gothic Book" charset="0"/>
                <a:cs typeface="Arial" panose="020B0604020202020204" pitchFamily="34" charset="0"/>
              </a:rPr>
              <a:t>Introduction – What is a P3?</a:t>
            </a:r>
          </a:p>
          <a:p>
            <a:pPr marL="342900" lvl="0" indent="-342900">
              <a:buFont typeface="+mj-lt"/>
              <a:buAutoNum type="arabicPeriod"/>
            </a:pPr>
            <a:endParaRPr lang="en-US" sz="2400" b="1">
              <a:solidFill>
                <a:schemeClr val="bg2">
                  <a:lumMod val="50000"/>
                </a:schemeClr>
              </a:solidFill>
              <a:latin typeface="Arial" panose="020B0604020202020204" pitchFamily="34" charset="0"/>
              <a:ea typeface="Franklin Gothic Book" charset="0"/>
              <a:cs typeface="Arial" panose="020B0604020202020204" pitchFamily="34" charset="0"/>
            </a:endParaRPr>
          </a:p>
          <a:p>
            <a:pPr marL="342900" lvl="0" indent="-342900">
              <a:buFont typeface="+mj-lt"/>
              <a:buAutoNum type="arabicPeriod"/>
            </a:pPr>
            <a:r>
              <a:rPr lang="en-US" sz="2400" b="1">
                <a:solidFill>
                  <a:schemeClr val="bg2">
                    <a:lumMod val="50000"/>
                  </a:schemeClr>
                </a:solidFill>
                <a:latin typeface="Arial" panose="020B0604020202020204" pitchFamily="34" charset="0"/>
                <a:ea typeface="Franklin Gothic Book" charset="0"/>
                <a:cs typeface="Arial" panose="020B0604020202020204" pitchFamily="34" charset="0"/>
              </a:rPr>
              <a:t>Risk Allocation &amp; Value for Money</a:t>
            </a:r>
          </a:p>
          <a:p>
            <a:pPr marL="342900" lvl="0" indent="-342900">
              <a:buFont typeface="+mj-lt"/>
              <a:buAutoNum type="arabicPeriod"/>
            </a:pPr>
            <a:endParaRPr lang="en-US" sz="2400" b="1">
              <a:solidFill>
                <a:schemeClr val="bg2">
                  <a:lumMod val="50000"/>
                </a:schemeClr>
              </a:solidFill>
              <a:latin typeface="Arial" panose="020B0604020202020204" pitchFamily="34" charset="0"/>
              <a:ea typeface="Franklin Gothic Book" charset="0"/>
              <a:cs typeface="Arial" panose="020B0604020202020204" pitchFamily="34" charset="0"/>
            </a:endParaRPr>
          </a:p>
          <a:p>
            <a:pPr marL="342900" lvl="0" indent="-342900">
              <a:buFont typeface="+mj-lt"/>
              <a:buAutoNum type="arabicPeriod"/>
            </a:pPr>
            <a:r>
              <a:rPr lang="en-US" sz="2400" b="1">
                <a:solidFill>
                  <a:schemeClr val="bg2">
                    <a:lumMod val="50000"/>
                  </a:schemeClr>
                </a:solidFill>
                <a:latin typeface="Arial" panose="020B0604020202020204" pitchFamily="34" charset="0"/>
                <a:ea typeface="Franklin Gothic Book" charset="0"/>
                <a:cs typeface="Arial" panose="020B0604020202020204" pitchFamily="34" charset="0"/>
              </a:rPr>
              <a:t>Break – Lunch</a:t>
            </a:r>
          </a:p>
          <a:p>
            <a:pPr marL="342900" lvl="0" indent="-342900">
              <a:buFont typeface="+mj-lt"/>
              <a:buAutoNum type="arabicPeriod"/>
            </a:pPr>
            <a:endParaRPr lang="en-US" sz="2400" b="1">
              <a:solidFill>
                <a:schemeClr val="bg2">
                  <a:lumMod val="50000"/>
                </a:schemeClr>
              </a:solidFill>
              <a:latin typeface="Arial" panose="020B0604020202020204" pitchFamily="34" charset="0"/>
              <a:ea typeface="Franklin Gothic Book" charset="0"/>
              <a:cs typeface="Arial" panose="020B0604020202020204" pitchFamily="34" charset="0"/>
            </a:endParaRPr>
          </a:p>
          <a:p>
            <a:pPr marL="342900" lvl="0" indent="-342900">
              <a:buFont typeface="+mj-lt"/>
              <a:buAutoNum type="arabicPeriod"/>
            </a:pPr>
            <a:r>
              <a:rPr lang="en-US" sz="2400" b="1">
                <a:solidFill>
                  <a:schemeClr val="bg2">
                    <a:lumMod val="50000"/>
                  </a:schemeClr>
                </a:solidFill>
                <a:latin typeface="Arial" panose="020B0604020202020204" pitchFamily="34" charset="0"/>
                <a:ea typeface="Franklin Gothic Book" charset="0"/>
                <a:cs typeface="Arial" panose="020B0604020202020204" pitchFamily="34" charset="0"/>
              </a:rPr>
              <a:t>Q&amp;A</a:t>
            </a:r>
          </a:p>
          <a:p>
            <a:pPr marL="342900" lvl="0" indent="-342900">
              <a:buFont typeface="+mj-lt"/>
              <a:buAutoNum type="arabicPeriod"/>
            </a:pPr>
            <a:endParaRPr lang="en-US" sz="2400" b="1">
              <a:solidFill>
                <a:schemeClr val="bg2">
                  <a:lumMod val="50000"/>
                </a:schemeClr>
              </a:solidFill>
              <a:latin typeface="Arial" panose="020B0604020202020204" pitchFamily="34" charset="0"/>
              <a:ea typeface="Franklin Gothic Book" charset="0"/>
              <a:cs typeface="Arial" panose="020B0604020202020204" pitchFamily="34" charset="0"/>
            </a:endParaRPr>
          </a:p>
        </p:txBody>
      </p:sp>
      <p:cxnSp>
        <p:nvCxnSpPr>
          <p:cNvPr id="9" name="Straight Connector 8">
            <a:extLst>
              <a:ext uri="{FF2B5EF4-FFF2-40B4-BE49-F238E27FC236}">
                <a16:creationId xmlns:a16="http://schemas.microsoft.com/office/drawing/2014/main" id="{AE043B49-5B96-B74F-9E88-585A5950FE72}"/>
              </a:ext>
            </a:extLst>
          </p:cNvPr>
          <p:cNvCxnSpPr/>
          <p:nvPr/>
        </p:nvCxnSpPr>
        <p:spPr>
          <a:xfrm>
            <a:off x="6662057" y="1401288"/>
            <a:ext cx="552994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79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15EDE21-01B2-BA09-D0AC-07E819D9F675}"/>
              </a:ext>
            </a:extLst>
          </p:cNvPr>
          <p:cNvPicPr>
            <a:picLocks noChangeAspect="1"/>
          </p:cNvPicPr>
          <p:nvPr/>
        </p:nvPicPr>
        <p:blipFill>
          <a:blip r:embed="rId2">
            <a:lum bright="70000" contrast="-70000"/>
            <a:alphaModFix amt="50000"/>
          </a:blip>
          <a:stretch>
            <a:fillRect/>
          </a:stretch>
        </p:blipFill>
        <p:spPr>
          <a:xfrm>
            <a:off x="7052844" y="2920154"/>
            <a:ext cx="3215331" cy="3215331"/>
          </a:xfrm>
          <a:prstGeom prst="rect">
            <a:avLst/>
          </a:prstGeom>
        </p:spPr>
      </p:pic>
      <p:sp>
        <p:nvSpPr>
          <p:cNvPr id="24" name="TextBox 23">
            <a:extLst>
              <a:ext uri="{FF2B5EF4-FFF2-40B4-BE49-F238E27FC236}">
                <a16:creationId xmlns:a16="http://schemas.microsoft.com/office/drawing/2014/main" id="{FE067D57-54B1-1AD2-BD58-2F6CBFD82052}"/>
              </a:ext>
            </a:extLst>
          </p:cNvPr>
          <p:cNvSpPr txBox="1"/>
          <p:nvPr/>
        </p:nvSpPr>
        <p:spPr>
          <a:xfrm>
            <a:off x="8049022" y="3155480"/>
            <a:ext cx="1261884" cy="646331"/>
          </a:xfrm>
          <a:prstGeom prst="rect">
            <a:avLst/>
          </a:prstGeom>
          <a:noFill/>
        </p:spPr>
        <p:txBody>
          <a:bodyPr wrap="none" rtlCol="0">
            <a:spAutoFit/>
          </a:bodyPr>
          <a:lstStyle/>
          <a:p>
            <a:pPr algn="ctr"/>
            <a:r>
              <a:rPr lang="en-US" b="1">
                <a:solidFill>
                  <a:srgbClr val="222B36"/>
                </a:solidFill>
                <a:latin typeface="Helvetica" pitchFamily="2" charset="0"/>
                <a:ea typeface="Franklin Gothic Book" charset="0"/>
                <a:cs typeface="Franklin Gothic Book" charset="0"/>
              </a:rPr>
              <a:t>DEMAND </a:t>
            </a:r>
          </a:p>
          <a:p>
            <a:pPr algn="ctr"/>
            <a:r>
              <a:rPr lang="en-US" b="1">
                <a:solidFill>
                  <a:srgbClr val="222B36"/>
                </a:solidFill>
                <a:latin typeface="Helvetica" pitchFamily="2" charset="0"/>
                <a:ea typeface="Franklin Gothic Book" charset="0"/>
                <a:cs typeface="Franklin Gothic Book" charset="0"/>
              </a:rPr>
              <a:t>RISK</a:t>
            </a:r>
          </a:p>
        </p:txBody>
      </p:sp>
      <p:sp>
        <p:nvSpPr>
          <p:cNvPr id="28" name="TextBox 27">
            <a:extLst>
              <a:ext uri="{FF2B5EF4-FFF2-40B4-BE49-F238E27FC236}">
                <a16:creationId xmlns:a16="http://schemas.microsoft.com/office/drawing/2014/main" id="{773231D1-F074-869C-1C2E-D87B480910DC}"/>
              </a:ext>
            </a:extLst>
          </p:cNvPr>
          <p:cNvSpPr txBox="1"/>
          <p:nvPr/>
        </p:nvSpPr>
        <p:spPr>
          <a:xfrm>
            <a:off x="7072299" y="4376236"/>
            <a:ext cx="3215331" cy="584775"/>
          </a:xfrm>
          <a:prstGeom prst="rect">
            <a:avLst/>
          </a:prstGeom>
          <a:noFill/>
        </p:spPr>
        <p:txBody>
          <a:bodyPr wrap="square" rtlCol="0">
            <a:spAutoFit/>
          </a:bodyPr>
          <a:lstStyle/>
          <a:p>
            <a:pPr algn="ctr"/>
            <a:r>
              <a:rPr lang="en-US" sz="1600" b="1">
                <a:solidFill>
                  <a:srgbClr val="222B36"/>
                </a:solidFill>
                <a:latin typeface="Helvetica" pitchFamily="2" charset="0"/>
              </a:rPr>
              <a:t>Revenue </a:t>
            </a:r>
          </a:p>
          <a:p>
            <a:pPr algn="ctr"/>
            <a:r>
              <a:rPr lang="en-US" sz="1600" b="1">
                <a:solidFill>
                  <a:srgbClr val="222B36"/>
                </a:solidFill>
                <a:latin typeface="Helvetica" pitchFamily="2" charset="0"/>
              </a:rPr>
              <a:t>(Sources)</a:t>
            </a:r>
          </a:p>
        </p:txBody>
      </p:sp>
      <p:sp>
        <p:nvSpPr>
          <p:cNvPr id="31" name="Rectangle 30">
            <a:extLst>
              <a:ext uri="{FF2B5EF4-FFF2-40B4-BE49-F238E27FC236}">
                <a16:creationId xmlns:a16="http://schemas.microsoft.com/office/drawing/2014/main" id="{5DB95B2F-1470-776E-F54F-DE1811F9EA6A}"/>
              </a:ext>
            </a:extLst>
          </p:cNvPr>
          <p:cNvSpPr/>
          <p:nvPr/>
        </p:nvSpPr>
        <p:spPr>
          <a:xfrm>
            <a:off x="0" y="6180720"/>
            <a:ext cx="12192000" cy="667722"/>
          </a:xfrm>
          <a:prstGeom prst="rect">
            <a:avLst/>
          </a:prstGeom>
          <a:solidFill>
            <a:srgbClr val="2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3F54F23-66E6-D98A-BE24-C01209D58E26}"/>
              </a:ext>
            </a:extLst>
          </p:cNvPr>
          <p:cNvPicPr>
            <a:picLocks noChangeAspect="1"/>
          </p:cNvPicPr>
          <p:nvPr/>
        </p:nvPicPr>
        <p:blipFill>
          <a:blip r:embed="rId3"/>
          <a:stretch>
            <a:fillRect/>
          </a:stretch>
        </p:blipFill>
        <p:spPr>
          <a:xfrm>
            <a:off x="0" y="9558"/>
            <a:ext cx="12192000" cy="2097685"/>
          </a:xfrm>
          <a:prstGeom prst="rect">
            <a:avLst/>
          </a:prstGeom>
        </p:spPr>
      </p:pic>
      <p:cxnSp>
        <p:nvCxnSpPr>
          <p:cNvPr id="4" name="Straight Connector 3">
            <a:extLst>
              <a:ext uri="{FF2B5EF4-FFF2-40B4-BE49-F238E27FC236}">
                <a16:creationId xmlns:a16="http://schemas.microsoft.com/office/drawing/2014/main" id="{3990FD05-2E5C-A46B-CF7E-0311C705A228}"/>
              </a:ext>
            </a:extLst>
          </p:cNvPr>
          <p:cNvCxnSpPr>
            <a:cxnSpLocks/>
          </p:cNvCxnSpPr>
          <p:nvPr/>
        </p:nvCxnSpPr>
        <p:spPr>
          <a:xfrm>
            <a:off x="513505" y="2784788"/>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Google Shape;414;p62">
            <a:extLst>
              <a:ext uri="{FF2B5EF4-FFF2-40B4-BE49-F238E27FC236}">
                <a16:creationId xmlns:a16="http://schemas.microsoft.com/office/drawing/2014/main" id="{2800147E-F79E-E7BD-B0F8-CABFD8577F1C}"/>
              </a:ext>
            </a:extLst>
          </p:cNvPr>
          <p:cNvSpPr txBox="1">
            <a:spLocks noChangeArrowheads="1"/>
          </p:cNvSpPr>
          <p:nvPr/>
        </p:nvSpPr>
        <p:spPr bwMode="auto">
          <a:xfrm>
            <a:off x="513505" y="2258151"/>
            <a:ext cx="10090327"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Transparency for Taxpayers: Buckets of Risk</a:t>
            </a:r>
          </a:p>
        </p:txBody>
      </p:sp>
      <p:pic>
        <p:nvPicPr>
          <p:cNvPr id="17" name="Picture 16">
            <a:extLst>
              <a:ext uri="{FF2B5EF4-FFF2-40B4-BE49-F238E27FC236}">
                <a16:creationId xmlns:a16="http://schemas.microsoft.com/office/drawing/2014/main" id="{1CDB44C4-FF6F-1B2C-33F1-6201855E992B}"/>
              </a:ext>
            </a:extLst>
          </p:cNvPr>
          <p:cNvPicPr>
            <a:picLocks noChangeAspect="1"/>
          </p:cNvPicPr>
          <p:nvPr/>
        </p:nvPicPr>
        <p:blipFill>
          <a:blip r:embed="rId2">
            <a:lum bright="70000" contrast="-70000"/>
            <a:alphaModFix amt="50000"/>
          </a:blip>
          <a:stretch>
            <a:fillRect/>
          </a:stretch>
        </p:blipFill>
        <p:spPr>
          <a:xfrm>
            <a:off x="172034" y="2908505"/>
            <a:ext cx="3215331" cy="3215331"/>
          </a:xfrm>
          <a:prstGeom prst="rect">
            <a:avLst/>
          </a:prstGeom>
        </p:spPr>
      </p:pic>
      <p:pic>
        <p:nvPicPr>
          <p:cNvPr id="19" name="Picture 18">
            <a:extLst>
              <a:ext uri="{FF2B5EF4-FFF2-40B4-BE49-F238E27FC236}">
                <a16:creationId xmlns:a16="http://schemas.microsoft.com/office/drawing/2014/main" id="{CB220C3B-0F89-DD63-3DD1-2DC90B675113}"/>
              </a:ext>
            </a:extLst>
          </p:cNvPr>
          <p:cNvPicPr>
            <a:picLocks noChangeAspect="1"/>
          </p:cNvPicPr>
          <p:nvPr/>
        </p:nvPicPr>
        <p:blipFill>
          <a:blip r:embed="rId2">
            <a:lum bright="70000" contrast="-70000"/>
            <a:alphaModFix amt="50000"/>
          </a:blip>
          <a:stretch>
            <a:fillRect/>
          </a:stretch>
        </p:blipFill>
        <p:spPr>
          <a:xfrm>
            <a:off x="4749338" y="2875089"/>
            <a:ext cx="3215331" cy="3215331"/>
          </a:xfrm>
          <a:prstGeom prst="rect">
            <a:avLst/>
          </a:prstGeom>
        </p:spPr>
      </p:pic>
      <p:sp>
        <p:nvSpPr>
          <p:cNvPr id="23" name="TextBox 22">
            <a:extLst>
              <a:ext uri="{FF2B5EF4-FFF2-40B4-BE49-F238E27FC236}">
                <a16:creationId xmlns:a16="http://schemas.microsoft.com/office/drawing/2014/main" id="{84C532F6-E413-2C80-9A50-5B49635C54C4}"/>
              </a:ext>
            </a:extLst>
          </p:cNvPr>
          <p:cNvSpPr txBox="1"/>
          <p:nvPr/>
        </p:nvSpPr>
        <p:spPr>
          <a:xfrm>
            <a:off x="5586323" y="3086909"/>
            <a:ext cx="1531188" cy="646331"/>
          </a:xfrm>
          <a:prstGeom prst="rect">
            <a:avLst/>
          </a:prstGeom>
          <a:noFill/>
        </p:spPr>
        <p:txBody>
          <a:bodyPr wrap="none" rtlCol="0">
            <a:spAutoFit/>
          </a:bodyPr>
          <a:lstStyle/>
          <a:p>
            <a:pPr algn="ctr"/>
            <a:r>
              <a:rPr lang="en-US" b="1">
                <a:solidFill>
                  <a:srgbClr val="222B36"/>
                </a:solidFill>
                <a:latin typeface="Helvetica" pitchFamily="2" charset="0"/>
                <a:ea typeface="Franklin Gothic Book" charset="0"/>
                <a:cs typeface="Franklin Gothic Book" charset="0"/>
              </a:rPr>
              <a:t>LIFECYCLE </a:t>
            </a:r>
          </a:p>
          <a:p>
            <a:pPr algn="ctr"/>
            <a:r>
              <a:rPr lang="en-US" b="1">
                <a:solidFill>
                  <a:srgbClr val="222B36"/>
                </a:solidFill>
                <a:latin typeface="Helvetica" pitchFamily="2" charset="0"/>
                <a:ea typeface="Franklin Gothic Book" charset="0"/>
                <a:cs typeface="Franklin Gothic Book" charset="0"/>
              </a:rPr>
              <a:t>RISK</a:t>
            </a:r>
          </a:p>
        </p:txBody>
      </p:sp>
      <p:sp>
        <p:nvSpPr>
          <p:cNvPr id="29" name="TextBox 28">
            <a:extLst>
              <a:ext uri="{FF2B5EF4-FFF2-40B4-BE49-F238E27FC236}">
                <a16:creationId xmlns:a16="http://schemas.microsoft.com/office/drawing/2014/main" id="{AA023501-93D8-EEC6-6B1E-D1ACCA227211}"/>
              </a:ext>
            </a:extLst>
          </p:cNvPr>
          <p:cNvSpPr txBox="1"/>
          <p:nvPr/>
        </p:nvSpPr>
        <p:spPr>
          <a:xfrm>
            <a:off x="513505" y="6343847"/>
            <a:ext cx="11018198" cy="369332"/>
          </a:xfrm>
          <a:prstGeom prst="rect">
            <a:avLst/>
          </a:prstGeom>
          <a:noFill/>
        </p:spPr>
        <p:txBody>
          <a:bodyPr wrap="square" rtlCol="0">
            <a:spAutoFit/>
          </a:bodyPr>
          <a:lstStyle/>
          <a:p>
            <a:r>
              <a:rPr lang="en-US" b="1">
                <a:solidFill>
                  <a:schemeClr val="bg1">
                    <a:lumMod val="95000"/>
                  </a:schemeClr>
                </a:solidFill>
                <a:latin typeface="Helvetica" pitchFamily="2" charset="0"/>
              </a:rPr>
              <a:t>THREE THINGS YOU CAN DO WITH RISK – Retain, Transfer, Mitigate</a:t>
            </a:r>
          </a:p>
        </p:txBody>
      </p:sp>
      <p:grpSp>
        <p:nvGrpSpPr>
          <p:cNvPr id="9" name="Group 8">
            <a:extLst>
              <a:ext uri="{FF2B5EF4-FFF2-40B4-BE49-F238E27FC236}">
                <a16:creationId xmlns:a16="http://schemas.microsoft.com/office/drawing/2014/main" id="{C7294F11-9F5F-CE6C-F6F8-F4CCFEA3A503}"/>
              </a:ext>
            </a:extLst>
          </p:cNvPr>
          <p:cNvGrpSpPr/>
          <p:nvPr/>
        </p:nvGrpSpPr>
        <p:grpSpPr>
          <a:xfrm>
            <a:off x="9346097" y="2875004"/>
            <a:ext cx="3234786" cy="3215331"/>
            <a:chOff x="8125256" y="2868161"/>
            <a:chExt cx="3234786" cy="3215331"/>
          </a:xfrm>
        </p:grpSpPr>
        <p:pic>
          <p:nvPicPr>
            <p:cNvPr id="10" name="Picture 9">
              <a:extLst>
                <a:ext uri="{FF2B5EF4-FFF2-40B4-BE49-F238E27FC236}">
                  <a16:creationId xmlns:a16="http://schemas.microsoft.com/office/drawing/2014/main" id="{CDF07A0A-18A4-90A8-B519-13A00558331D}"/>
                </a:ext>
              </a:extLst>
            </p:cNvPr>
            <p:cNvPicPr>
              <a:picLocks noChangeAspect="1"/>
            </p:cNvPicPr>
            <p:nvPr/>
          </p:nvPicPr>
          <p:blipFill>
            <a:blip r:embed="rId2">
              <a:lum bright="70000" contrast="-70000"/>
              <a:alphaModFix amt="50000"/>
            </a:blip>
            <a:stretch>
              <a:fillRect/>
            </a:stretch>
          </p:blipFill>
          <p:spPr>
            <a:xfrm>
              <a:off x="8125256" y="2868161"/>
              <a:ext cx="3215331" cy="3215331"/>
            </a:xfrm>
            <a:prstGeom prst="rect">
              <a:avLst/>
            </a:prstGeom>
          </p:spPr>
        </p:pic>
        <p:sp>
          <p:nvSpPr>
            <p:cNvPr id="11" name="TextBox 10">
              <a:extLst>
                <a:ext uri="{FF2B5EF4-FFF2-40B4-BE49-F238E27FC236}">
                  <a16:creationId xmlns:a16="http://schemas.microsoft.com/office/drawing/2014/main" id="{AFE99528-9A22-A1BC-6926-AF461722C404}"/>
                </a:ext>
              </a:extLst>
            </p:cNvPr>
            <p:cNvSpPr txBox="1"/>
            <p:nvPr/>
          </p:nvSpPr>
          <p:spPr>
            <a:xfrm>
              <a:off x="8676823" y="3103487"/>
              <a:ext cx="2151103" cy="646331"/>
            </a:xfrm>
            <a:prstGeom prst="rect">
              <a:avLst/>
            </a:prstGeom>
            <a:noFill/>
          </p:spPr>
          <p:txBody>
            <a:bodyPr wrap="none" lIns="91440" tIns="45720" rIns="91440" bIns="45720" rtlCol="0" anchor="t">
              <a:spAutoFit/>
            </a:bodyPr>
            <a:lstStyle/>
            <a:p>
              <a:pPr algn="ctr"/>
              <a:r>
                <a:rPr lang="en-US" b="1">
                  <a:solidFill>
                    <a:srgbClr val="222B36"/>
                  </a:solidFill>
                  <a:latin typeface="Helvetica"/>
                  <a:ea typeface="Franklin Gothic Book" charset="0"/>
                  <a:cs typeface="Franklin Gothic Book" charset="0"/>
                </a:rPr>
                <a:t>COUNTERPARTY </a:t>
              </a:r>
            </a:p>
            <a:p>
              <a:pPr algn="ctr"/>
              <a:r>
                <a:rPr lang="en-US" b="1">
                  <a:solidFill>
                    <a:srgbClr val="222B36"/>
                  </a:solidFill>
                  <a:latin typeface="Helvetica" pitchFamily="2" charset="0"/>
                  <a:ea typeface="Franklin Gothic Book" charset="0"/>
                  <a:cs typeface="Franklin Gothic Book" charset="0"/>
                </a:rPr>
                <a:t>RISK</a:t>
              </a:r>
            </a:p>
          </p:txBody>
        </p:sp>
        <p:sp>
          <p:nvSpPr>
            <p:cNvPr id="12" name="TextBox 11">
              <a:extLst>
                <a:ext uri="{FF2B5EF4-FFF2-40B4-BE49-F238E27FC236}">
                  <a16:creationId xmlns:a16="http://schemas.microsoft.com/office/drawing/2014/main" id="{030918E4-556A-FEA3-780E-56D7DC7420C6}"/>
                </a:ext>
              </a:extLst>
            </p:cNvPr>
            <p:cNvSpPr txBox="1"/>
            <p:nvPr/>
          </p:nvSpPr>
          <p:spPr>
            <a:xfrm>
              <a:off x="8144711" y="4324245"/>
              <a:ext cx="3215331" cy="830997"/>
            </a:xfrm>
            <a:prstGeom prst="rect">
              <a:avLst/>
            </a:prstGeom>
            <a:noFill/>
          </p:spPr>
          <p:txBody>
            <a:bodyPr wrap="square" rtlCol="0">
              <a:spAutoFit/>
            </a:bodyPr>
            <a:lstStyle/>
            <a:p>
              <a:pPr algn="ctr"/>
              <a:r>
                <a:rPr lang="en-US" sz="1600" b="1">
                  <a:solidFill>
                    <a:srgbClr val="222B36"/>
                  </a:solidFill>
                  <a:latin typeface="Helvetica" pitchFamily="2" charset="0"/>
                </a:rPr>
                <a:t>Creditworthiness</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Appropriations</a:t>
              </a:r>
            </a:p>
          </p:txBody>
        </p:sp>
      </p:grpSp>
      <p:pic>
        <p:nvPicPr>
          <p:cNvPr id="18" name="Picture 17">
            <a:extLst>
              <a:ext uri="{FF2B5EF4-FFF2-40B4-BE49-F238E27FC236}">
                <a16:creationId xmlns:a16="http://schemas.microsoft.com/office/drawing/2014/main" id="{DEB4FBBA-EF29-4240-16F2-47AB1E5EA370}"/>
              </a:ext>
            </a:extLst>
          </p:cNvPr>
          <p:cNvPicPr>
            <a:picLocks noChangeAspect="1"/>
          </p:cNvPicPr>
          <p:nvPr/>
        </p:nvPicPr>
        <p:blipFill>
          <a:blip r:embed="rId2">
            <a:lum bright="70000" contrast="-70000"/>
            <a:alphaModFix amt="50000"/>
          </a:blip>
          <a:stretch>
            <a:fillRect/>
          </a:stretch>
        </p:blipFill>
        <p:spPr>
          <a:xfrm>
            <a:off x="2445832" y="2906222"/>
            <a:ext cx="3215331" cy="3215331"/>
          </a:xfrm>
          <a:prstGeom prst="rect">
            <a:avLst/>
          </a:prstGeom>
        </p:spPr>
      </p:pic>
      <p:sp>
        <p:nvSpPr>
          <p:cNvPr id="22" name="TextBox 21">
            <a:extLst>
              <a:ext uri="{FF2B5EF4-FFF2-40B4-BE49-F238E27FC236}">
                <a16:creationId xmlns:a16="http://schemas.microsoft.com/office/drawing/2014/main" id="{A01D2FA9-7CFE-B0AD-52D8-34B58F671FB2}"/>
              </a:ext>
            </a:extLst>
          </p:cNvPr>
          <p:cNvSpPr txBox="1"/>
          <p:nvPr/>
        </p:nvSpPr>
        <p:spPr>
          <a:xfrm>
            <a:off x="3189182" y="3086909"/>
            <a:ext cx="1787669" cy="646331"/>
          </a:xfrm>
          <a:prstGeom prst="rect">
            <a:avLst/>
          </a:prstGeom>
          <a:noFill/>
        </p:spPr>
        <p:txBody>
          <a:bodyPr wrap="none" rtlCol="0">
            <a:spAutoFit/>
          </a:bodyPr>
          <a:lstStyle/>
          <a:p>
            <a:pPr algn="ctr"/>
            <a:r>
              <a:rPr lang="en-US" b="1">
                <a:solidFill>
                  <a:srgbClr val="222B36"/>
                </a:solidFill>
                <a:latin typeface="Helvetica" pitchFamily="2" charset="0"/>
                <a:ea typeface="Franklin Gothic Book" charset="0"/>
                <a:cs typeface="Franklin Gothic Book" charset="0"/>
              </a:rPr>
              <a:t>COMPLETION </a:t>
            </a:r>
          </a:p>
          <a:p>
            <a:pPr algn="ctr"/>
            <a:r>
              <a:rPr lang="en-US" b="1">
                <a:solidFill>
                  <a:srgbClr val="222B36"/>
                </a:solidFill>
                <a:latin typeface="Helvetica" pitchFamily="2" charset="0"/>
                <a:ea typeface="Franklin Gothic Book" charset="0"/>
                <a:cs typeface="Franklin Gothic Book" charset="0"/>
              </a:rPr>
              <a:t>RISK</a:t>
            </a:r>
          </a:p>
        </p:txBody>
      </p:sp>
      <p:sp>
        <p:nvSpPr>
          <p:cNvPr id="26" name="TextBox 25">
            <a:extLst>
              <a:ext uri="{FF2B5EF4-FFF2-40B4-BE49-F238E27FC236}">
                <a16:creationId xmlns:a16="http://schemas.microsoft.com/office/drawing/2014/main" id="{49F3C86A-C1C5-7C63-D491-2783EF462C9D}"/>
              </a:ext>
            </a:extLst>
          </p:cNvPr>
          <p:cNvSpPr txBox="1"/>
          <p:nvPr/>
        </p:nvSpPr>
        <p:spPr>
          <a:xfrm>
            <a:off x="2475541" y="4088615"/>
            <a:ext cx="3215331" cy="1815882"/>
          </a:xfrm>
          <a:prstGeom prst="rect">
            <a:avLst/>
          </a:prstGeom>
          <a:noFill/>
        </p:spPr>
        <p:txBody>
          <a:bodyPr wrap="square" rtlCol="0">
            <a:spAutoFit/>
          </a:bodyPr>
          <a:lstStyle/>
          <a:p>
            <a:pPr algn="ctr"/>
            <a:r>
              <a:rPr lang="en-US" sz="1600" b="1">
                <a:solidFill>
                  <a:srgbClr val="222B36"/>
                </a:solidFill>
                <a:latin typeface="Helvetica" pitchFamily="2" charset="0"/>
              </a:rPr>
              <a:t>Design</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Cost</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Schedule</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Site Conditions</a:t>
            </a:r>
          </a:p>
        </p:txBody>
      </p:sp>
      <p:sp>
        <p:nvSpPr>
          <p:cNvPr id="25" name="TextBox 24">
            <a:extLst>
              <a:ext uri="{FF2B5EF4-FFF2-40B4-BE49-F238E27FC236}">
                <a16:creationId xmlns:a16="http://schemas.microsoft.com/office/drawing/2014/main" id="{37161597-6645-BB66-EBE6-40EF72BDDD36}"/>
              </a:ext>
            </a:extLst>
          </p:cNvPr>
          <p:cNvSpPr txBox="1"/>
          <p:nvPr/>
        </p:nvSpPr>
        <p:spPr>
          <a:xfrm>
            <a:off x="172034" y="4272025"/>
            <a:ext cx="3215331" cy="1354217"/>
          </a:xfrm>
          <a:prstGeom prst="rect">
            <a:avLst/>
          </a:prstGeom>
          <a:noFill/>
        </p:spPr>
        <p:txBody>
          <a:bodyPr wrap="square" rtlCol="0">
            <a:spAutoFit/>
          </a:bodyPr>
          <a:lstStyle/>
          <a:p>
            <a:pPr algn="ctr"/>
            <a:r>
              <a:rPr lang="en-US" sz="1600" b="1">
                <a:solidFill>
                  <a:srgbClr val="222B36"/>
                </a:solidFill>
                <a:latin typeface="Helvetica" pitchFamily="2" charset="0"/>
              </a:rPr>
              <a:t>Land Acquisition</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Entitlement</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Permitting/Environmental</a:t>
            </a:r>
          </a:p>
        </p:txBody>
      </p:sp>
      <p:sp>
        <p:nvSpPr>
          <p:cNvPr id="21" name="TextBox 20">
            <a:extLst>
              <a:ext uri="{FF2B5EF4-FFF2-40B4-BE49-F238E27FC236}">
                <a16:creationId xmlns:a16="http://schemas.microsoft.com/office/drawing/2014/main" id="{71BB090B-AD94-F856-4360-585895097C10}"/>
              </a:ext>
            </a:extLst>
          </p:cNvPr>
          <p:cNvSpPr txBox="1"/>
          <p:nvPr/>
        </p:nvSpPr>
        <p:spPr>
          <a:xfrm>
            <a:off x="868911" y="3086909"/>
            <a:ext cx="2005677" cy="646331"/>
          </a:xfrm>
          <a:prstGeom prst="rect">
            <a:avLst/>
          </a:prstGeom>
          <a:noFill/>
        </p:spPr>
        <p:txBody>
          <a:bodyPr wrap="none" rtlCol="0">
            <a:spAutoFit/>
          </a:bodyPr>
          <a:lstStyle/>
          <a:p>
            <a:pPr algn="ctr"/>
            <a:r>
              <a:rPr lang="en-US" b="1">
                <a:solidFill>
                  <a:srgbClr val="222B36"/>
                </a:solidFill>
                <a:latin typeface="Helvetica" pitchFamily="2" charset="0"/>
                <a:ea typeface="Franklin Gothic Book" charset="0"/>
                <a:cs typeface="Franklin Gothic Book" charset="0"/>
              </a:rPr>
              <a:t>DEVELOPMENT </a:t>
            </a:r>
          </a:p>
          <a:p>
            <a:pPr algn="ctr"/>
            <a:r>
              <a:rPr lang="en-US" b="1">
                <a:solidFill>
                  <a:srgbClr val="222B36"/>
                </a:solidFill>
                <a:latin typeface="Helvetica" pitchFamily="2" charset="0"/>
                <a:ea typeface="Franklin Gothic Book" charset="0"/>
                <a:cs typeface="Franklin Gothic Book" charset="0"/>
              </a:rPr>
              <a:t>RISK</a:t>
            </a:r>
          </a:p>
        </p:txBody>
      </p:sp>
      <p:sp>
        <p:nvSpPr>
          <p:cNvPr id="27" name="TextBox 26">
            <a:extLst>
              <a:ext uri="{FF2B5EF4-FFF2-40B4-BE49-F238E27FC236}">
                <a16:creationId xmlns:a16="http://schemas.microsoft.com/office/drawing/2014/main" id="{30693ACA-8922-8990-3925-14740E06C17A}"/>
              </a:ext>
            </a:extLst>
          </p:cNvPr>
          <p:cNvSpPr txBox="1"/>
          <p:nvPr/>
        </p:nvSpPr>
        <p:spPr>
          <a:xfrm>
            <a:off x="4779047" y="4317511"/>
            <a:ext cx="3215331" cy="830997"/>
          </a:xfrm>
          <a:prstGeom prst="rect">
            <a:avLst/>
          </a:prstGeom>
          <a:noFill/>
        </p:spPr>
        <p:txBody>
          <a:bodyPr wrap="square" rtlCol="0">
            <a:spAutoFit/>
          </a:bodyPr>
          <a:lstStyle/>
          <a:p>
            <a:pPr algn="ctr"/>
            <a:r>
              <a:rPr lang="en-US" sz="1600" b="1">
                <a:solidFill>
                  <a:srgbClr val="222B36"/>
                </a:solidFill>
                <a:latin typeface="Helvetica" pitchFamily="2" charset="0"/>
              </a:rPr>
              <a:t>Maintenance/Repair</a:t>
            </a:r>
          </a:p>
          <a:p>
            <a:pPr algn="ctr"/>
            <a:endParaRPr lang="en-US" sz="1600" b="1">
              <a:solidFill>
                <a:srgbClr val="222B36"/>
              </a:solidFill>
              <a:latin typeface="Helvetica" pitchFamily="2" charset="0"/>
            </a:endParaRPr>
          </a:p>
          <a:p>
            <a:pPr algn="ctr"/>
            <a:r>
              <a:rPr lang="en-US" sz="1600" b="1">
                <a:solidFill>
                  <a:srgbClr val="222B36"/>
                </a:solidFill>
                <a:latin typeface="Helvetica" pitchFamily="2" charset="0"/>
              </a:rPr>
              <a:t>Energy Sources</a:t>
            </a:r>
          </a:p>
        </p:txBody>
      </p:sp>
    </p:spTree>
    <p:extLst>
      <p:ext uri="{BB962C8B-B14F-4D97-AF65-F5344CB8AC3E}">
        <p14:creationId xmlns:p14="http://schemas.microsoft.com/office/powerpoint/2010/main" val="425160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2CA0F-2F15-2895-674E-8A8DDDA85A4A}"/>
              </a:ext>
            </a:extLst>
          </p:cNvPr>
          <p:cNvPicPr>
            <a:picLocks noChangeAspect="1"/>
          </p:cNvPicPr>
          <p:nvPr/>
        </p:nvPicPr>
        <p:blipFill>
          <a:blip r:embed="rId3"/>
          <a:stretch>
            <a:fillRect/>
          </a:stretch>
        </p:blipFill>
        <p:spPr>
          <a:xfrm>
            <a:off x="0" y="9558"/>
            <a:ext cx="12192000" cy="2097685"/>
          </a:xfrm>
          <a:prstGeom prst="rect">
            <a:avLst/>
          </a:prstGeom>
        </p:spPr>
      </p:pic>
      <p:sp>
        <p:nvSpPr>
          <p:cNvPr id="6" name="Google Shape;414;p62">
            <a:extLst>
              <a:ext uri="{FF2B5EF4-FFF2-40B4-BE49-F238E27FC236}">
                <a16:creationId xmlns:a16="http://schemas.microsoft.com/office/drawing/2014/main" id="{08FFB7AF-C209-550B-8400-81DB5E0BB97C}"/>
              </a:ext>
            </a:extLst>
          </p:cNvPr>
          <p:cNvSpPr txBox="1">
            <a:spLocks noChangeArrowheads="1"/>
          </p:cNvSpPr>
          <p:nvPr/>
        </p:nvSpPr>
        <p:spPr bwMode="auto">
          <a:xfrm>
            <a:off x="332356" y="2252055"/>
            <a:ext cx="11859644" cy="9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Funding vs. Financing</a:t>
            </a:r>
          </a:p>
        </p:txBody>
      </p:sp>
      <p:sp>
        <p:nvSpPr>
          <p:cNvPr id="15" name="TextBox 14">
            <a:extLst>
              <a:ext uri="{FF2B5EF4-FFF2-40B4-BE49-F238E27FC236}">
                <a16:creationId xmlns:a16="http://schemas.microsoft.com/office/drawing/2014/main" id="{25314494-CE55-0DBC-7656-6E11EB78ABAB}"/>
              </a:ext>
            </a:extLst>
          </p:cNvPr>
          <p:cNvSpPr txBox="1"/>
          <p:nvPr/>
        </p:nvSpPr>
        <p:spPr>
          <a:xfrm>
            <a:off x="332356" y="2882466"/>
            <a:ext cx="3323968" cy="369332"/>
          </a:xfrm>
          <a:prstGeom prst="rect">
            <a:avLst/>
          </a:prstGeom>
          <a:noFill/>
        </p:spPr>
        <p:txBody>
          <a:bodyPr wrap="square" rtlCol="0">
            <a:spAutoFit/>
          </a:bodyPr>
          <a:lstStyle/>
          <a:p>
            <a:r>
              <a:rPr lang="en-US" b="1">
                <a:solidFill>
                  <a:schemeClr val="bg2">
                    <a:lumMod val="50000"/>
                  </a:schemeClr>
                </a:solidFill>
                <a:latin typeface="Avenir Black" panose="02000503020000020003" pitchFamily="2" charset="0"/>
              </a:rPr>
              <a:t>FUNDING</a:t>
            </a:r>
          </a:p>
        </p:txBody>
      </p:sp>
      <p:sp>
        <p:nvSpPr>
          <p:cNvPr id="16" name="TextBox 15">
            <a:extLst>
              <a:ext uri="{FF2B5EF4-FFF2-40B4-BE49-F238E27FC236}">
                <a16:creationId xmlns:a16="http://schemas.microsoft.com/office/drawing/2014/main" id="{7910CA15-BD31-8358-1937-45EE6D9386C0}"/>
              </a:ext>
            </a:extLst>
          </p:cNvPr>
          <p:cNvSpPr txBox="1"/>
          <p:nvPr/>
        </p:nvSpPr>
        <p:spPr>
          <a:xfrm>
            <a:off x="332356" y="3232918"/>
            <a:ext cx="5025457" cy="738664"/>
          </a:xfrm>
          <a:prstGeom prst="rect">
            <a:avLst/>
          </a:prstGeom>
          <a:noFill/>
        </p:spPr>
        <p:txBody>
          <a:bodyPr wrap="square" rtlCol="0">
            <a:spAutoFit/>
          </a:bodyPr>
          <a:lstStyle/>
          <a:p>
            <a:r>
              <a:rPr lang="en-US" sz="1400">
                <a:solidFill>
                  <a:schemeClr val="bg2">
                    <a:lumMod val="50000"/>
                  </a:schemeClr>
                </a:solidFill>
                <a:latin typeface="Avenir Light" panose="020B0402020203020204" pitchFamily="34" charset="77"/>
              </a:rPr>
              <a:t>Public money made available to the project. This contributed capital is not intended to be repaid or carry a cost (i.e., interest or return on investment).</a:t>
            </a:r>
          </a:p>
        </p:txBody>
      </p:sp>
      <p:sp>
        <p:nvSpPr>
          <p:cNvPr id="17" name="TextBox 16">
            <a:extLst>
              <a:ext uri="{FF2B5EF4-FFF2-40B4-BE49-F238E27FC236}">
                <a16:creationId xmlns:a16="http://schemas.microsoft.com/office/drawing/2014/main" id="{FA57CD67-D813-DCDF-7C05-438206BF4951}"/>
              </a:ext>
            </a:extLst>
          </p:cNvPr>
          <p:cNvSpPr txBox="1"/>
          <p:nvPr/>
        </p:nvSpPr>
        <p:spPr>
          <a:xfrm>
            <a:off x="332356" y="4008476"/>
            <a:ext cx="4565821" cy="2877711"/>
          </a:xfrm>
          <a:prstGeom prst="rect">
            <a:avLst/>
          </a:prstGeom>
          <a:noFill/>
        </p:spPr>
        <p:txBody>
          <a:bodyPr wrap="square" rtlCol="0">
            <a:spAutoFit/>
          </a:bodyPr>
          <a:lstStyle/>
          <a:p>
            <a:r>
              <a:rPr lang="en-US" sz="1400" b="1">
                <a:solidFill>
                  <a:schemeClr val="bg2">
                    <a:lumMod val="50000"/>
                  </a:schemeClr>
                </a:solidFill>
                <a:latin typeface="Avenir Black" panose="02000503020000020003" pitchFamily="2" charset="0"/>
              </a:rPr>
              <a:t>Typical sources include:</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TAXES</a:t>
            </a:r>
          </a:p>
          <a:p>
            <a:r>
              <a:rPr lang="en-US" sz="1100">
                <a:solidFill>
                  <a:schemeClr val="bg2">
                    <a:lumMod val="50000"/>
                  </a:schemeClr>
                </a:solidFill>
                <a:latin typeface="Avenir Light" panose="020B0402020203020204" pitchFamily="34" charset="77"/>
              </a:rPr>
              <a:t>General fund</a:t>
            </a:r>
          </a:p>
          <a:p>
            <a:r>
              <a:rPr lang="en-US" sz="1100">
                <a:solidFill>
                  <a:schemeClr val="bg2">
                    <a:lumMod val="50000"/>
                  </a:schemeClr>
                </a:solidFill>
                <a:latin typeface="Avenir Light" panose="020B0402020203020204" pitchFamily="34" charset="77"/>
              </a:rPr>
              <a:t>Project or specific use allocation</a:t>
            </a:r>
            <a:br>
              <a:rPr lang="en-US" sz="1100">
                <a:solidFill>
                  <a:schemeClr val="bg2">
                    <a:lumMod val="50000"/>
                  </a:schemeClr>
                </a:solidFill>
                <a:latin typeface="Avenir Light" panose="020B0402020203020204" pitchFamily="34" charset="77"/>
              </a:rPr>
            </a:br>
            <a:r>
              <a:rPr lang="en-US" sz="1100">
                <a:solidFill>
                  <a:schemeClr val="bg2">
                    <a:lumMod val="50000"/>
                  </a:schemeClr>
                </a:solidFill>
                <a:latin typeface="Avenir Light" panose="020B0402020203020204" pitchFamily="34" charset="77"/>
              </a:rPr>
              <a:t>Pay as you go</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GRANTS or FUNDING PROGRAMS</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PROJECT REVENUES</a:t>
            </a:r>
          </a:p>
          <a:p>
            <a:r>
              <a:rPr lang="en-US" sz="1100">
                <a:solidFill>
                  <a:schemeClr val="bg2">
                    <a:lumMod val="50000"/>
                  </a:schemeClr>
                </a:solidFill>
                <a:latin typeface="Avenir Light" panose="020B0402020203020204" pitchFamily="34" charset="77"/>
              </a:rPr>
              <a:t>Tolls</a:t>
            </a:r>
          </a:p>
          <a:p>
            <a:r>
              <a:rPr lang="en-US" sz="1100">
                <a:solidFill>
                  <a:schemeClr val="bg2">
                    <a:lumMod val="50000"/>
                  </a:schemeClr>
                </a:solidFill>
                <a:latin typeface="Avenir Light" panose="020B0402020203020204" pitchFamily="34" charset="77"/>
              </a:rPr>
              <a:t>Value capture</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PROPERTY DEVELOPMENT REVENUES</a:t>
            </a:r>
          </a:p>
        </p:txBody>
      </p:sp>
      <p:sp>
        <p:nvSpPr>
          <p:cNvPr id="18" name="TextBox 17">
            <a:extLst>
              <a:ext uri="{FF2B5EF4-FFF2-40B4-BE49-F238E27FC236}">
                <a16:creationId xmlns:a16="http://schemas.microsoft.com/office/drawing/2014/main" id="{B79A1A13-2DD0-7419-A24F-13158A77C229}"/>
              </a:ext>
            </a:extLst>
          </p:cNvPr>
          <p:cNvSpPr txBox="1"/>
          <p:nvPr/>
        </p:nvSpPr>
        <p:spPr>
          <a:xfrm>
            <a:off x="6000240" y="2900480"/>
            <a:ext cx="3323968" cy="369332"/>
          </a:xfrm>
          <a:prstGeom prst="rect">
            <a:avLst/>
          </a:prstGeom>
          <a:noFill/>
        </p:spPr>
        <p:txBody>
          <a:bodyPr wrap="square" rtlCol="0">
            <a:spAutoFit/>
          </a:bodyPr>
          <a:lstStyle/>
          <a:p>
            <a:r>
              <a:rPr lang="en-US" b="1">
                <a:solidFill>
                  <a:schemeClr val="bg2">
                    <a:lumMod val="50000"/>
                  </a:schemeClr>
                </a:solidFill>
                <a:latin typeface="Avenir Black" panose="02000503020000020003" pitchFamily="2" charset="0"/>
              </a:rPr>
              <a:t>FINANCING</a:t>
            </a:r>
          </a:p>
        </p:txBody>
      </p:sp>
      <p:sp>
        <p:nvSpPr>
          <p:cNvPr id="19" name="TextBox 18">
            <a:extLst>
              <a:ext uri="{FF2B5EF4-FFF2-40B4-BE49-F238E27FC236}">
                <a16:creationId xmlns:a16="http://schemas.microsoft.com/office/drawing/2014/main" id="{BF367E3D-93DB-FE5F-0B7A-91C30CFE8A6B}"/>
              </a:ext>
            </a:extLst>
          </p:cNvPr>
          <p:cNvSpPr txBox="1"/>
          <p:nvPr/>
        </p:nvSpPr>
        <p:spPr>
          <a:xfrm>
            <a:off x="6000239" y="3253213"/>
            <a:ext cx="6191761" cy="738664"/>
          </a:xfrm>
          <a:prstGeom prst="rect">
            <a:avLst/>
          </a:prstGeom>
          <a:noFill/>
        </p:spPr>
        <p:txBody>
          <a:bodyPr wrap="square" rtlCol="0">
            <a:spAutoFit/>
          </a:bodyPr>
          <a:lstStyle/>
          <a:p>
            <a:r>
              <a:rPr lang="en-US" sz="1400">
                <a:solidFill>
                  <a:schemeClr val="bg2">
                    <a:lumMod val="50000"/>
                  </a:schemeClr>
                </a:solidFill>
                <a:latin typeface="Avenir Light" panose="020B0402020203020204" pitchFamily="34" charset="77"/>
              </a:rPr>
              <a:t>Money provided by private investors to pay for construction costs, concession payments and other large project costs. This capital is intended to be repaid and does carry a cost (i.e., interest and return on investment).</a:t>
            </a:r>
          </a:p>
        </p:txBody>
      </p:sp>
      <p:sp>
        <p:nvSpPr>
          <p:cNvPr id="20" name="TextBox 19">
            <a:extLst>
              <a:ext uri="{FF2B5EF4-FFF2-40B4-BE49-F238E27FC236}">
                <a16:creationId xmlns:a16="http://schemas.microsoft.com/office/drawing/2014/main" id="{2AA0798F-669B-5245-ECAB-537F07E2F216}"/>
              </a:ext>
            </a:extLst>
          </p:cNvPr>
          <p:cNvSpPr txBox="1"/>
          <p:nvPr/>
        </p:nvSpPr>
        <p:spPr>
          <a:xfrm>
            <a:off x="6000239" y="4009891"/>
            <a:ext cx="4661582" cy="2785378"/>
          </a:xfrm>
          <a:prstGeom prst="rect">
            <a:avLst/>
          </a:prstGeom>
          <a:noFill/>
        </p:spPr>
        <p:txBody>
          <a:bodyPr wrap="square" rtlCol="0">
            <a:spAutoFit/>
          </a:bodyPr>
          <a:lstStyle/>
          <a:p>
            <a:r>
              <a:rPr lang="en-US" sz="1400" b="1">
                <a:solidFill>
                  <a:schemeClr val="bg2">
                    <a:lumMod val="50000"/>
                  </a:schemeClr>
                </a:solidFill>
                <a:latin typeface="Avenir Black" panose="02000503020000020003" pitchFamily="2" charset="0"/>
              </a:rPr>
              <a:t>Typical sources include:</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DEBT</a:t>
            </a:r>
          </a:p>
          <a:p>
            <a:r>
              <a:rPr lang="en-US" sz="1100">
                <a:solidFill>
                  <a:schemeClr val="bg2">
                    <a:lumMod val="50000"/>
                  </a:schemeClr>
                </a:solidFill>
                <a:latin typeface="Avenir Light" panose="020B0402020203020204" pitchFamily="34" charset="77"/>
              </a:rPr>
              <a:t>Municipal Private Activity Bonds (tax exempt or taxable)</a:t>
            </a:r>
          </a:p>
          <a:p>
            <a:r>
              <a:rPr lang="en-US" sz="1100">
                <a:solidFill>
                  <a:schemeClr val="bg2">
                    <a:lumMod val="50000"/>
                  </a:schemeClr>
                </a:solidFill>
                <a:latin typeface="Avenir Light" panose="020B0402020203020204" pitchFamily="34" charset="77"/>
              </a:rPr>
              <a:t>Private placement</a:t>
            </a:r>
          </a:p>
          <a:p>
            <a:r>
              <a:rPr lang="en-US" sz="1100">
                <a:solidFill>
                  <a:schemeClr val="bg2">
                    <a:lumMod val="50000"/>
                  </a:schemeClr>
                </a:solidFill>
                <a:latin typeface="Avenir Light" panose="020B0402020203020204" pitchFamily="34" charset="77"/>
              </a:rPr>
              <a:t>Bank loans</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EQUITY</a:t>
            </a:r>
          </a:p>
          <a:p>
            <a:r>
              <a:rPr lang="en-US" sz="1100">
                <a:solidFill>
                  <a:schemeClr val="bg2">
                    <a:lumMod val="50000"/>
                  </a:schemeClr>
                </a:solidFill>
                <a:latin typeface="Avenir Light" panose="020B0402020203020204" pitchFamily="34" charset="77"/>
              </a:rPr>
              <a:t>Shares</a:t>
            </a:r>
          </a:p>
          <a:p>
            <a:r>
              <a:rPr lang="en-US" sz="1100">
                <a:solidFill>
                  <a:schemeClr val="bg2">
                    <a:lumMod val="50000"/>
                  </a:schemeClr>
                </a:solidFill>
                <a:latin typeface="Avenir Light" panose="020B0402020203020204" pitchFamily="34" charset="77"/>
              </a:rPr>
              <a:t>Deeply subordinated debt</a:t>
            </a:r>
          </a:p>
          <a:p>
            <a:endParaRPr lang="en-US" sz="1400">
              <a:solidFill>
                <a:schemeClr val="bg2">
                  <a:lumMod val="50000"/>
                </a:schemeClr>
              </a:solidFill>
              <a:latin typeface="Avenir Light" panose="020B0402020203020204" pitchFamily="34" charset="77"/>
            </a:endParaRPr>
          </a:p>
          <a:p>
            <a:r>
              <a:rPr lang="en-US" sz="1400" b="1">
                <a:solidFill>
                  <a:schemeClr val="bg2">
                    <a:lumMod val="50000"/>
                  </a:schemeClr>
                </a:solidFill>
                <a:latin typeface="Avenir Heavy" panose="02000503020000020003" pitchFamily="2" charset="0"/>
              </a:rPr>
              <a:t>FEDERAL CREDIT PROGRAMS</a:t>
            </a:r>
          </a:p>
          <a:p>
            <a:r>
              <a:rPr lang="en-US" sz="1100">
                <a:solidFill>
                  <a:schemeClr val="bg2">
                    <a:lumMod val="50000"/>
                  </a:schemeClr>
                </a:solidFill>
                <a:latin typeface="Avenir Light" panose="020B0402020203020204" pitchFamily="34" charset="77"/>
              </a:rPr>
              <a:t>Shares</a:t>
            </a:r>
          </a:p>
          <a:p>
            <a:r>
              <a:rPr lang="en-US" sz="1100">
                <a:solidFill>
                  <a:schemeClr val="bg2">
                    <a:lumMod val="50000"/>
                  </a:schemeClr>
                </a:solidFill>
                <a:latin typeface="Avenir Light" panose="020B0402020203020204" pitchFamily="34" charset="77"/>
              </a:rPr>
              <a:t>Deeply subordinated debt</a:t>
            </a:r>
          </a:p>
        </p:txBody>
      </p:sp>
      <p:cxnSp>
        <p:nvCxnSpPr>
          <p:cNvPr id="7" name="Straight Connector 6">
            <a:extLst>
              <a:ext uri="{FF2B5EF4-FFF2-40B4-BE49-F238E27FC236}">
                <a16:creationId xmlns:a16="http://schemas.microsoft.com/office/drawing/2014/main" id="{7F158E40-6AE0-85A1-68E3-ECDEBFA0F75A}"/>
              </a:ext>
            </a:extLst>
          </p:cNvPr>
          <p:cNvCxnSpPr/>
          <p:nvPr/>
        </p:nvCxnSpPr>
        <p:spPr>
          <a:xfrm>
            <a:off x="5672138" y="2900480"/>
            <a:ext cx="0" cy="371463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4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61994"/>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2CA0F-2F15-2895-674E-8A8DDDA85A4A}"/>
              </a:ext>
            </a:extLst>
          </p:cNvPr>
          <p:cNvPicPr>
            <a:picLocks noChangeAspect="1"/>
          </p:cNvPicPr>
          <p:nvPr/>
        </p:nvPicPr>
        <p:blipFill>
          <a:blip r:embed="rId3"/>
          <a:stretch>
            <a:fillRect/>
          </a:stretch>
        </p:blipFill>
        <p:spPr>
          <a:xfrm>
            <a:off x="0" y="9558"/>
            <a:ext cx="12192000" cy="2097685"/>
          </a:xfrm>
          <a:prstGeom prst="rect">
            <a:avLst/>
          </a:prstGeom>
        </p:spPr>
      </p:pic>
      <p:sp>
        <p:nvSpPr>
          <p:cNvPr id="9" name="Google Shape;414;p62">
            <a:extLst>
              <a:ext uri="{FF2B5EF4-FFF2-40B4-BE49-F238E27FC236}">
                <a16:creationId xmlns:a16="http://schemas.microsoft.com/office/drawing/2014/main" id="{9579047D-8C08-0A18-0F4A-3908513E6C08}"/>
              </a:ext>
            </a:extLst>
          </p:cNvPr>
          <p:cNvSpPr txBox="1">
            <a:spLocks noChangeArrowheads="1"/>
          </p:cNvSpPr>
          <p:nvPr/>
        </p:nvSpPr>
        <p:spPr bwMode="auto">
          <a:xfrm>
            <a:off x="332356" y="2252055"/>
            <a:ext cx="11859644" cy="6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Getting started</a:t>
            </a:r>
          </a:p>
        </p:txBody>
      </p:sp>
      <p:sp>
        <p:nvSpPr>
          <p:cNvPr id="2" name="TextBox 1">
            <a:extLst>
              <a:ext uri="{FF2B5EF4-FFF2-40B4-BE49-F238E27FC236}">
                <a16:creationId xmlns:a16="http://schemas.microsoft.com/office/drawing/2014/main" id="{4B05E2B4-43F1-DBA6-52FF-70FA56C251A2}"/>
              </a:ext>
            </a:extLst>
          </p:cNvPr>
          <p:cNvSpPr txBox="1"/>
          <p:nvPr/>
        </p:nvSpPr>
        <p:spPr>
          <a:xfrm>
            <a:off x="375356" y="2895600"/>
            <a:ext cx="5345616" cy="3488134"/>
          </a:xfrm>
          <a:prstGeom prst="rect">
            <a:avLst/>
          </a:prstGeom>
          <a:noFill/>
        </p:spPr>
        <p:txBody>
          <a:bodyPr wrap="square" rtlCol="0">
            <a:spAutoFit/>
          </a:bodyPr>
          <a:lstStyle/>
          <a:p>
            <a:r>
              <a:rPr lang="en-US" b="1">
                <a:solidFill>
                  <a:schemeClr val="bg2">
                    <a:lumMod val="50000"/>
                  </a:schemeClr>
                </a:solidFill>
                <a:latin typeface="Avenir Heavy" panose="02000503020000020003" pitchFamily="2" charset="0"/>
              </a:rPr>
              <a:t>Managing Consultants</a:t>
            </a:r>
          </a:p>
          <a:p>
            <a:pPr>
              <a:spcAft>
                <a:spcPts val="1000"/>
              </a:spcAft>
            </a:pPr>
            <a:r>
              <a:rPr lang="en-US" sz="1400">
                <a:solidFill>
                  <a:schemeClr val="bg2">
                    <a:lumMod val="50000"/>
                  </a:schemeClr>
                </a:solidFill>
                <a:latin typeface="Avenir Light" panose="020B0402020203020204" pitchFamily="34" charset="77"/>
                <a:ea typeface="Arial" charset="0"/>
                <a:cs typeface="Arial" charset="0"/>
              </a:rPr>
              <a:t>Remain in control of the process.  Take into consideration the advisors’ advice but retain the role of decision-maker and providing the voice for the agency.   </a:t>
            </a:r>
          </a:p>
          <a:p>
            <a:pPr>
              <a:spcAft>
                <a:spcPts val="1000"/>
              </a:spcAft>
            </a:pPr>
            <a:r>
              <a:rPr lang="en-US" sz="1400">
                <a:solidFill>
                  <a:schemeClr val="bg2">
                    <a:lumMod val="50000"/>
                  </a:schemeClr>
                </a:solidFill>
                <a:latin typeface="Avenir Light" panose="020B0402020203020204" pitchFamily="34" charset="77"/>
                <a:ea typeface="Arial" charset="0"/>
                <a:cs typeface="Arial" charset="0"/>
              </a:rPr>
              <a:t>Owners should be comfortable with seeking additional input if their advisors make recommendations that are new or foreign to the usual processes.</a:t>
            </a:r>
          </a:p>
          <a:p>
            <a:r>
              <a:rPr lang="en-US" b="1">
                <a:solidFill>
                  <a:schemeClr val="bg2">
                    <a:lumMod val="50000"/>
                  </a:schemeClr>
                </a:solidFill>
                <a:latin typeface="Avenir Heavy" panose="02000503020000020003" pitchFamily="2" charset="0"/>
              </a:rPr>
              <a:t>Aligning Public and Private Incentives</a:t>
            </a:r>
          </a:p>
          <a:p>
            <a:pPr>
              <a:lnSpc>
                <a:spcPct val="100000"/>
              </a:lnSpc>
            </a:pPr>
            <a:r>
              <a:rPr lang="en-US" sz="1400">
                <a:solidFill>
                  <a:schemeClr val="bg2">
                    <a:lumMod val="50000"/>
                  </a:schemeClr>
                </a:solidFill>
                <a:latin typeface="Avenir Light" panose="020B0402020203020204" pitchFamily="34" charset="77"/>
              </a:rPr>
              <a:t>Goals and incentives for all parties must be aligned for a successful project. This can be achieved through honest negotiations and communication between all parties.</a:t>
            </a:r>
          </a:p>
          <a:p>
            <a:pPr>
              <a:lnSpc>
                <a:spcPct val="100000"/>
              </a:lnSpc>
            </a:pPr>
            <a:endParaRPr lang="en-US" sz="1400">
              <a:solidFill>
                <a:schemeClr val="bg2">
                  <a:lumMod val="50000"/>
                </a:schemeClr>
              </a:solidFill>
              <a:latin typeface="Avenir Light" panose="020B0402020203020204" pitchFamily="34" charset="77"/>
            </a:endParaRPr>
          </a:p>
          <a:p>
            <a:pPr>
              <a:lnSpc>
                <a:spcPct val="100000"/>
              </a:lnSpc>
            </a:pPr>
            <a:r>
              <a:rPr lang="en-US" sz="1400">
                <a:solidFill>
                  <a:schemeClr val="bg2">
                    <a:lumMod val="50000"/>
                  </a:schemeClr>
                </a:solidFill>
                <a:latin typeface="Avenir Light" panose="020B0402020203020204" pitchFamily="34" charset="77"/>
              </a:rPr>
              <a:t>The private partner should be motivated to deliver and manage a quality project. </a:t>
            </a:r>
          </a:p>
        </p:txBody>
      </p:sp>
      <p:sp>
        <p:nvSpPr>
          <p:cNvPr id="4" name="TextBox 3">
            <a:extLst>
              <a:ext uri="{FF2B5EF4-FFF2-40B4-BE49-F238E27FC236}">
                <a16:creationId xmlns:a16="http://schemas.microsoft.com/office/drawing/2014/main" id="{4530A5AB-77CA-8E63-C601-F5F9E274E151}"/>
              </a:ext>
            </a:extLst>
          </p:cNvPr>
          <p:cNvSpPr txBox="1"/>
          <p:nvPr/>
        </p:nvSpPr>
        <p:spPr>
          <a:xfrm>
            <a:off x="6187892" y="2895600"/>
            <a:ext cx="5671752" cy="1446550"/>
          </a:xfrm>
          <a:prstGeom prst="rect">
            <a:avLst/>
          </a:prstGeom>
          <a:noFill/>
        </p:spPr>
        <p:txBody>
          <a:bodyPr wrap="square" rtlCol="0">
            <a:spAutoFit/>
          </a:bodyPr>
          <a:lstStyle/>
          <a:p>
            <a:r>
              <a:rPr lang="en-US" b="1">
                <a:solidFill>
                  <a:schemeClr val="bg2">
                    <a:lumMod val="50000"/>
                  </a:schemeClr>
                </a:solidFill>
                <a:latin typeface="Avenir Heavy" panose="02000503020000020003" pitchFamily="2" charset="0"/>
              </a:rPr>
              <a:t>Early Private Sector Engagement</a:t>
            </a:r>
          </a:p>
          <a:p>
            <a:r>
              <a:rPr lang="en-US" sz="1400">
                <a:solidFill>
                  <a:schemeClr val="bg2">
                    <a:lumMod val="50000"/>
                  </a:schemeClr>
                </a:solidFill>
                <a:latin typeface="Avenir Light" panose="020B0402020203020204" pitchFamily="34" charset="77"/>
              </a:rPr>
              <a:t>Market sounding should begin before ideas are fully set, but after some initial planning.</a:t>
            </a:r>
          </a:p>
          <a:p>
            <a:endParaRPr lang="en-US" sz="1400">
              <a:solidFill>
                <a:schemeClr val="bg2">
                  <a:lumMod val="50000"/>
                </a:schemeClr>
              </a:solidFill>
              <a:latin typeface="Avenir Light" panose="020B0402020203020204" pitchFamily="34" charset="77"/>
            </a:endParaRPr>
          </a:p>
          <a:p>
            <a:r>
              <a:rPr lang="en-US" sz="1400">
                <a:solidFill>
                  <a:schemeClr val="bg2">
                    <a:lumMod val="50000"/>
                  </a:schemeClr>
                </a:solidFill>
                <a:latin typeface="Avenir Light" panose="020B0402020203020204" pitchFamily="34" charset="77"/>
              </a:rPr>
              <a:t>Early discussion on risk can test if assumptions match-up with the industry perceptions.</a:t>
            </a:r>
          </a:p>
        </p:txBody>
      </p:sp>
      <p:sp>
        <p:nvSpPr>
          <p:cNvPr id="7" name="TextBox 6">
            <a:extLst>
              <a:ext uri="{FF2B5EF4-FFF2-40B4-BE49-F238E27FC236}">
                <a16:creationId xmlns:a16="http://schemas.microsoft.com/office/drawing/2014/main" id="{ACDA6CC3-7A5C-89DC-9DC2-57EDFDDE0791}"/>
              </a:ext>
            </a:extLst>
          </p:cNvPr>
          <p:cNvSpPr txBox="1"/>
          <p:nvPr/>
        </p:nvSpPr>
        <p:spPr>
          <a:xfrm>
            <a:off x="6187892" y="4721741"/>
            <a:ext cx="5671752" cy="1661993"/>
          </a:xfrm>
          <a:prstGeom prst="rect">
            <a:avLst/>
          </a:prstGeom>
          <a:noFill/>
        </p:spPr>
        <p:txBody>
          <a:bodyPr wrap="square" rtlCol="0">
            <a:spAutoFit/>
          </a:bodyPr>
          <a:lstStyle/>
          <a:p>
            <a:r>
              <a:rPr lang="en-US" b="1">
                <a:solidFill>
                  <a:schemeClr val="bg2">
                    <a:lumMod val="50000"/>
                  </a:schemeClr>
                </a:solidFill>
                <a:latin typeface="Avenir Heavy" panose="02000503020000020003" pitchFamily="2" charset="0"/>
              </a:rPr>
              <a:t>Political Support</a:t>
            </a:r>
          </a:p>
          <a:p>
            <a:r>
              <a:rPr lang="en-US" sz="1400" b="0">
                <a:solidFill>
                  <a:schemeClr val="bg2">
                    <a:lumMod val="50000"/>
                  </a:schemeClr>
                </a:solidFill>
                <a:latin typeface="Avenir Light" panose="020B0402020203020204" pitchFamily="34" charset="77"/>
              </a:rPr>
              <a:t>A political champion is required to help guide the project through key points.</a:t>
            </a:r>
          </a:p>
          <a:p>
            <a:endParaRPr lang="en-US" sz="1400" b="0">
              <a:solidFill>
                <a:schemeClr val="bg2">
                  <a:lumMod val="50000"/>
                </a:schemeClr>
              </a:solidFill>
              <a:latin typeface="Avenir Light" panose="020B0402020203020204" pitchFamily="34" charset="77"/>
            </a:endParaRPr>
          </a:p>
          <a:p>
            <a:r>
              <a:rPr lang="en-US" sz="1400">
                <a:solidFill>
                  <a:schemeClr val="bg2">
                    <a:lumMod val="50000"/>
                  </a:schemeClr>
                </a:solidFill>
                <a:latin typeface="Avenir Light" panose="020B0402020203020204" pitchFamily="34" charset="77"/>
              </a:rPr>
              <a:t>T</a:t>
            </a:r>
            <a:r>
              <a:rPr lang="en-US" sz="1400" b="0">
                <a:solidFill>
                  <a:schemeClr val="bg2">
                    <a:lumMod val="50000"/>
                  </a:schemeClr>
                </a:solidFill>
                <a:latin typeface="Avenir Light" panose="020B0402020203020204" pitchFamily="34" charset="77"/>
              </a:rPr>
              <a:t>he owner should ensure that a key governmental advocate(s) is deeply engaged in the project and can help guide these sensitive issues to assist with ensuring buy-in from local business leaders. </a:t>
            </a:r>
          </a:p>
        </p:txBody>
      </p:sp>
      <p:cxnSp>
        <p:nvCxnSpPr>
          <p:cNvPr id="8" name="Straight Connector 7">
            <a:extLst>
              <a:ext uri="{FF2B5EF4-FFF2-40B4-BE49-F238E27FC236}">
                <a16:creationId xmlns:a16="http://schemas.microsoft.com/office/drawing/2014/main" id="{CFD31D75-5DD5-2913-BE9F-6D49C123F264}"/>
              </a:ext>
            </a:extLst>
          </p:cNvPr>
          <p:cNvCxnSpPr>
            <a:cxnSpLocks/>
          </p:cNvCxnSpPr>
          <p:nvPr/>
        </p:nvCxnSpPr>
        <p:spPr>
          <a:xfrm>
            <a:off x="5852247" y="3011530"/>
            <a:ext cx="0" cy="37158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3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CCA7-0082-4751-832C-2F6C1C7B48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4540B28-D1D9-9CB7-82D8-CB9199C04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44434" cy="6858000"/>
          </a:xfrm>
          <a:prstGeom prst="rect">
            <a:avLst/>
          </a:prstGeom>
        </p:spPr>
      </p:pic>
      <p:cxnSp>
        <p:nvCxnSpPr>
          <p:cNvPr id="7" name="Straight Connector 6">
            <a:extLst>
              <a:ext uri="{FF2B5EF4-FFF2-40B4-BE49-F238E27FC236}">
                <a16:creationId xmlns:a16="http://schemas.microsoft.com/office/drawing/2014/main" id="{85B62CBD-8A93-6E4A-0FB0-795DBD3EA6D7}"/>
              </a:ext>
            </a:extLst>
          </p:cNvPr>
          <p:cNvCxnSpPr/>
          <p:nvPr/>
        </p:nvCxnSpPr>
        <p:spPr>
          <a:xfrm>
            <a:off x="6662057" y="905228"/>
            <a:ext cx="552994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DA58753-8C28-E29C-01B1-A168EB752233}"/>
              </a:ext>
            </a:extLst>
          </p:cNvPr>
          <p:cNvPicPr>
            <a:picLocks noChangeAspect="1"/>
          </p:cNvPicPr>
          <p:nvPr/>
        </p:nvPicPr>
        <p:blipFill>
          <a:blip r:embed="rId4"/>
          <a:srcRect l="26006" r="26006"/>
          <a:stretch/>
        </p:blipFill>
        <p:spPr>
          <a:xfrm>
            <a:off x="0" y="-6225"/>
            <a:ext cx="5944434" cy="6857999"/>
          </a:xfrm>
          <a:prstGeom prst="rect">
            <a:avLst/>
          </a:prstGeom>
        </p:spPr>
      </p:pic>
      <p:pic>
        <p:nvPicPr>
          <p:cNvPr id="11" name="Picture 10" descr="Logo&#10;&#10;Description automatically generated">
            <a:extLst>
              <a:ext uri="{FF2B5EF4-FFF2-40B4-BE49-F238E27FC236}">
                <a16:creationId xmlns:a16="http://schemas.microsoft.com/office/drawing/2014/main" id="{F94A798D-610A-CF69-EBC7-AEB447B19D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756" y="368704"/>
            <a:ext cx="1340020" cy="1032584"/>
          </a:xfrm>
          <a:prstGeom prst="rect">
            <a:avLst/>
          </a:prstGeom>
        </p:spPr>
      </p:pic>
      <p:sp>
        <p:nvSpPr>
          <p:cNvPr id="3" name="Google Shape;414;p62">
            <a:extLst>
              <a:ext uri="{FF2B5EF4-FFF2-40B4-BE49-F238E27FC236}">
                <a16:creationId xmlns:a16="http://schemas.microsoft.com/office/drawing/2014/main" id="{8FA4F922-BA9D-A43C-B79D-4416A449ACE9}"/>
              </a:ext>
            </a:extLst>
          </p:cNvPr>
          <p:cNvSpPr txBox="1">
            <a:spLocks noChangeArrowheads="1"/>
          </p:cNvSpPr>
          <p:nvPr/>
        </p:nvSpPr>
        <p:spPr bwMode="auto">
          <a:xfrm>
            <a:off x="6662057" y="255702"/>
            <a:ext cx="5529942" cy="5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FFFFFF"/>
              </a:buClr>
              <a:buSzPts val="3000"/>
            </a:pPr>
            <a:r>
              <a:rPr lang="en-US" altLang="en-US" sz="2000" b="1" dirty="0">
                <a:solidFill>
                  <a:srgbClr val="203864"/>
                </a:solidFill>
                <a:latin typeface="Helvetica" panose="020B0604020202020204" pitchFamily="34" charset="0"/>
                <a:cs typeface="Helvetica" panose="020B0604020202020204" pitchFamily="34" charset="0"/>
                <a:sym typeface="Helvetica Neue Light" panose="02000403000000020004" pitchFamily="2" charset="0"/>
              </a:rPr>
              <a:t>City of Pflugerville Downtown East</a:t>
            </a:r>
            <a:br>
              <a:rPr lang="en-US" altLang="en-US" sz="2000" b="1" dirty="0">
                <a:solidFill>
                  <a:srgbClr val="203864"/>
                </a:solidFill>
                <a:latin typeface="Helvetica" panose="020B0604020202020204" pitchFamily="34" charset="0"/>
                <a:cs typeface="Helvetica" panose="020B0604020202020204" pitchFamily="34" charset="0"/>
                <a:sym typeface="Helvetica Neue Light" panose="02000403000000020004" pitchFamily="2" charset="0"/>
              </a:rPr>
            </a:br>
            <a:r>
              <a:rPr lang="en-US" altLang="en-US" dirty="0">
                <a:solidFill>
                  <a:srgbClr val="203864"/>
                </a:solidFill>
                <a:latin typeface="Helvetica" panose="020B0604020202020204" pitchFamily="34" charset="0"/>
                <a:cs typeface="Helvetica" panose="020B0604020202020204" pitchFamily="34" charset="0"/>
                <a:sym typeface="Helvetica Neue Light" panose="02000403000000020004" pitchFamily="2" charset="0"/>
              </a:rPr>
              <a:t>Pflugerville, TX</a:t>
            </a:r>
          </a:p>
        </p:txBody>
      </p:sp>
      <p:sp>
        <p:nvSpPr>
          <p:cNvPr id="8" name="TextBox 7">
            <a:extLst>
              <a:ext uri="{FF2B5EF4-FFF2-40B4-BE49-F238E27FC236}">
                <a16:creationId xmlns:a16="http://schemas.microsoft.com/office/drawing/2014/main" id="{A600AE45-37B5-B8AE-7FA9-1D5C6DE400E1}"/>
              </a:ext>
            </a:extLst>
          </p:cNvPr>
          <p:cNvSpPr txBox="1"/>
          <p:nvPr/>
        </p:nvSpPr>
        <p:spPr>
          <a:xfrm>
            <a:off x="6668883" y="1021604"/>
            <a:ext cx="5453743" cy="5580687"/>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Project Description: </a:t>
            </a:r>
            <a:b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b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The City of Pflugerville is using a public-private partnership (P3) delivery model to develop the 29-acre Pfluger Tract as an extension of its historic downtown. The project is anchored by a new City Hall, which broke ground in December 2024 and topped out a few days ago, a multi-generational recreation center, a new civic plaza, and the extension of Main Street. In addition, the city will host a mixed-use development of up to 700,000 square feet of community-serving commercial development, including multifamily residential, office, retail, and hospitality. The project will be constructed by a Master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effectLst/>
              <a:uLnTx/>
              <a:uFillTx/>
              <a:latin typeface="Helvetica" panose="020B0604020202020204" pitchFamily="34" charset="0"/>
              <a:ea typeface="Calibri"/>
              <a:cs typeface="Helvetica" panose="020B0604020202020204" pitchFamily="34" charset="0"/>
            </a:endParaRPr>
          </a:p>
          <a:p>
            <a:pPr marL="0" marR="0" lvl="1" algn="l" defTabSz="914400" rtl="0" eaLnBrk="1" fontAlgn="auto" latinLnBrk="0" hangingPunct="1">
              <a:lnSpc>
                <a:spcPct val="100000"/>
              </a:lnSpc>
              <a:spcBef>
                <a:spcPts val="0"/>
              </a:spcBef>
              <a:spcAft>
                <a:spcPts val="0"/>
              </a:spcAft>
              <a:buClrTx/>
              <a:buSzTx/>
              <a:tabLst/>
              <a:defRPr/>
            </a:pPr>
            <a: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Project Highlights: </a:t>
            </a:r>
            <a:endParaRPr lang="en-US" sz="1050" dirty="0">
              <a:latin typeface="Helvetica" panose="020B0604020202020204" pitchFamily="34" charset="0"/>
              <a:ea typeface="+mn-lt"/>
              <a:cs typeface="Helvetica"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Progressive P3 delivery of civic center and commercial development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City Hall</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Multigenerational recreation facility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Units of residential apartments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Retail</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Open space and outdoor entertainment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latin typeface="Helvetica" panose="020B0604020202020204" pitchFamily="34" charset="0"/>
              <a:ea typeface="+mn-lt"/>
              <a:cs typeface="Helvetica" panose="020B0604020202020204" pitchFamily="34" charset="0"/>
            </a:endParaRPr>
          </a:p>
          <a:p>
            <a:pPr marL="0" marR="0" lvl="1" algn="l" defTabSz="914400" rtl="0" eaLnBrk="1" fontAlgn="auto" latinLnBrk="0" hangingPunct="1">
              <a:lnSpc>
                <a:spcPct val="100000"/>
              </a:lnSpc>
              <a:spcBef>
                <a:spcPts val="0"/>
              </a:spcBef>
              <a:spcAft>
                <a:spcPts val="0"/>
              </a:spcAft>
              <a:buClrTx/>
              <a:buSzTx/>
              <a:tabLst/>
              <a:defRPr/>
            </a:pPr>
            <a:r>
              <a:rPr lang="en-US" sz="1050" b="1" dirty="0">
                <a:latin typeface="Helvetica" panose="020B0604020202020204" pitchFamily="34" charset="0"/>
                <a:ea typeface="+mn-lt"/>
                <a:cs typeface="Helvetica" panose="020B0604020202020204" pitchFamily="34" charset="0"/>
              </a:rPr>
              <a:t>Community Goals:</a:t>
            </a:r>
          </a:p>
          <a:p>
            <a:pPr marL="0" marR="0" lvl="1" algn="l" defTabSz="914400" rtl="0" eaLnBrk="1" fontAlgn="auto" latinLnBrk="0" hangingPunct="1">
              <a:lnSpc>
                <a:spcPct val="100000"/>
              </a:lnSpc>
              <a:spcBef>
                <a:spcPts val="0"/>
              </a:spcBef>
              <a:spcAft>
                <a:spcPts val="0"/>
              </a:spcAft>
              <a:buClrTx/>
              <a:buSzTx/>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“By utilizing a public-private partnership (P3), the City of Pflugerville shifts the risk of delivering the project to a Master Developer and reduces the overall cost to construct the needed city facilities by accelerating the development timeline and sharing the cost of infrastructure within the site including roads, sewer, water and other utilities.”</a:t>
            </a:r>
          </a:p>
          <a:p>
            <a:pPr marL="0" marR="0" lvl="1"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endParaRPr>
          </a:p>
          <a:p>
            <a:pPr marL="0" marR="0" lvl="1" algn="l" defTabSz="914400" rtl="0" eaLnBrk="1" fontAlgn="auto" latinLnBrk="0" hangingPunct="1">
              <a:lnSpc>
                <a:spcPct val="100000"/>
              </a:lnSpc>
              <a:spcBef>
                <a:spcPts val="0"/>
              </a:spcBef>
              <a:spcAft>
                <a:spcPts val="0"/>
              </a:spcAft>
              <a:buClrTx/>
              <a:buSzTx/>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The goal is to create a vibrant, equitable, and sustainable neighborhood in Pflugerville’s historic downtown that brings together housing, jobs, retail, dining, recreation, and civic spaces in a walkable, family-friendly environment. Through strategic public-private partnerships, thoughtful design, and infrastructure efficiencies, the project will deliver a new city hall, a multi-generational recreation center, and other high-quality amenities that optimize taxpayer investment, generate long-term revenue, and minimize risk. Rooted in community engagement and guided by the Downtown Action Plan, the development will celebrate Pflugerville’s culture and heritage, enhance connections to trails and open spaces, and catalyze downtown revitalization while ensuring long-term resilience and growth.</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latin typeface="Helvetica" panose="020B0604020202020204" pitchFamily="34" charset="0"/>
              <a:ea typeface="+mn-lt"/>
              <a:cs typeface="Helvetica" panose="020B0604020202020204" pitchFamily="34" charset="0"/>
            </a:endParaRPr>
          </a:p>
          <a:p>
            <a:pPr marL="0" marR="0" lvl="1"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effectLst/>
              <a:uLnTx/>
              <a:uFillTx/>
              <a:latin typeface="Helvetica" panose="020B0604020202020204" pitchFamily="34" charset="0"/>
              <a:ea typeface="Calibri"/>
              <a:cs typeface="Helvetica" panose="020B0604020202020204" pitchFamily="34" charset="0"/>
            </a:endParaRPr>
          </a:p>
        </p:txBody>
      </p:sp>
      <p:sp>
        <p:nvSpPr>
          <p:cNvPr id="6" name="Slide Number Placeholder 3">
            <a:extLst>
              <a:ext uri="{FF2B5EF4-FFF2-40B4-BE49-F238E27FC236}">
                <a16:creationId xmlns:a16="http://schemas.microsoft.com/office/drawing/2014/main" id="{AA3D1D8C-2FC5-5C92-2282-C11DD96BFAC4}"/>
              </a:ext>
            </a:extLst>
          </p:cNvPr>
          <p:cNvSpPr txBox="1">
            <a:spLocks/>
          </p:cNvSpPr>
          <p:nvPr/>
        </p:nvSpPr>
        <p:spPr>
          <a:xfrm>
            <a:off x="9245715"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spcAft>
                <a:spcPct val="0"/>
              </a:spcAft>
              <a:defRPr/>
            </a:pPr>
            <a:fld id="{618A1F5F-6283-4733-8EC8-D763616B3426}" type="slidenum">
              <a:rPr lang="en-US" smtClean="0">
                <a:solidFill>
                  <a:prstClr val="black"/>
                </a:solidFill>
                <a:latin typeface="Helvetica" panose="020B0604020202020204" pitchFamily="34" charset="0"/>
                <a:cs typeface="Helvetica" panose="020B0604020202020204" pitchFamily="34" charset="0"/>
              </a:rPr>
              <a:pPr algn="r">
                <a:spcBef>
                  <a:spcPct val="0"/>
                </a:spcBef>
                <a:spcAft>
                  <a:spcPct val="0"/>
                </a:spcAft>
                <a:defRPr/>
              </a:pPr>
              <a:t>23</a:t>
            </a:fld>
            <a:endParaRPr lang="en-US">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2584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9C83-D824-4FD3-CD49-EE8DAA3D7C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07787F-548A-7BFB-5776-80A8D9EE6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44434" cy="6858000"/>
          </a:xfrm>
          <a:prstGeom prst="rect">
            <a:avLst/>
          </a:prstGeom>
        </p:spPr>
      </p:pic>
      <p:cxnSp>
        <p:nvCxnSpPr>
          <p:cNvPr id="7" name="Straight Connector 6">
            <a:extLst>
              <a:ext uri="{FF2B5EF4-FFF2-40B4-BE49-F238E27FC236}">
                <a16:creationId xmlns:a16="http://schemas.microsoft.com/office/drawing/2014/main" id="{A8057760-9C45-C956-6B37-600BAD799F1D}"/>
              </a:ext>
            </a:extLst>
          </p:cNvPr>
          <p:cNvCxnSpPr/>
          <p:nvPr/>
        </p:nvCxnSpPr>
        <p:spPr>
          <a:xfrm>
            <a:off x="6662057" y="905228"/>
            <a:ext cx="552994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946990-A6C4-9A8B-AEA6-B47F12DFE110}"/>
              </a:ext>
            </a:extLst>
          </p:cNvPr>
          <p:cNvPicPr>
            <a:picLocks noChangeAspect="1"/>
          </p:cNvPicPr>
          <p:nvPr/>
        </p:nvPicPr>
        <p:blipFill>
          <a:blip r:embed="rId4"/>
          <a:srcRect l="21107" r="21107"/>
          <a:stretch/>
        </p:blipFill>
        <p:spPr>
          <a:xfrm>
            <a:off x="0" y="-6225"/>
            <a:ext cx="5944434" cy="6857999"/>
          </a:xfrm>
          <a:prstGeom prst="rect">
            <a:avLst/>
          </a:prstGeom>
        </p:spPr>
      </p:pic>
      <p:pic>
        <p:nvPicPr>
          <p:cNvPr id="11" name="Picture 10" descr="Logo&#10;&#10;Description automatically generated">
            <a:extLst>
              <a:ext uri="{FF2B5EF4-FFF2-40B4-BE49-F238E27FC236}">
                <a16:creationId xmlns:a16="http://schemas.microsoft.com/office/drawing/2014/main" id="{C041115E-D60D-1F38-F1A1-034A16B397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756" y="368704"/>
            <a:ext cx="1340020" cy="1032584"/>
          </a:xfrm>
          <a:prstGeom prst="rect">
            <a:avLst/>
          </a:prstGeom>
        </p:spPr>
      </p:pic>
      <p:sp>
        <p:nvSpPr>
          <p:cNvPr id="12" name="Google Shape;414;p62">
            <a:extLst>
              <a:ext uri="{FF2B5EF4-FFF2-40B4-BE49-F238E27FC236}">
                <a16:creationId xmlns:a16="http://schemas.microsoft.com/office/drawing/2014/main" id="{F489849C-7CD0-7A94-FE74-84D4ECA8B157}"/>
              </a:ext>
            </a:extLst>
          </p:cNvPr>
          <p:cNvSpPr txBox="1">
            <a:spLocks noChangeArrowheads="1"/>
          </p:cNvSpPr>
          <p:nvPr/>
        </p:nvSpPr>
        <p:spPr bwMode="auto">
          <a:xfrm>
            <a:off x="2398544" y="365933"/>
            <a:ext cx="3697456" cy="51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0" rIns="68575" bIns="34275"/>
          <a:lstStyle>
            <a:defPPr>
              <a:defRPr lang="en-US"/>
            </a:defPPr>
            <a:lvl1pPr>
              <a:lnSpc>
                <a:spcPct val="90000"/>
              </a:lnSpc>
              <a:buClr>
                <a:srgbClr val="FFFFFF"/>
              </a:buClr>
              <a:buSzPts val="3000"/>
              <a:buFont typeface="Helvetica Neue Light" panose="02000403000000020004" pitchFamily="2" charset="0"/>
              <a:buNone/>
              <a:defRPr sz="2000" b="1">
                <a:solidFill>
                  <a:schemeClr val="bg1"/>
                </a:solidFill>
                <a:latin typeface="Arial" panose="020B0604020202020204" pitchFamily="34" charset="0"/>
                <a:cs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endParaRPr lang="en-US" altLang="en-US" dirty="0">
              <a:latin typeface="Helvetica" panose="020B0604020202020204" pitchFamily="34" charset="0"/>
              <a:cs typeface="Helvetica" panose="020B0604020202020204" pitchFamily="34" charset="0"/>
              <a:sym typeface="Helvetica Neue Light" panose="02000403000000020004" pitchFamily="2" charset="0"/>
            </a:endParaRPr>
          </a:p>
        </p:txBody>
      </p:sp>
      <p:sp>
        <p:nvSpPr>
          <p:cNvPr id="3" name="Google Shape;414;p62">
            <a:extLst>
              <a:ext uri="{FF2B5EF4-FFF2-40B4-BE49-F238E27FC236}">
                <a16:creationId xmlns:a16="http://schemas.microsoft.com/office/drawing/2014/main" id="{63D18CA8-1F53-0949-E025-2B61DB2E8C6E}"/>
              </a:ext>
            </a:extLst>
          </p:cNvPr>
          <p:cNvSpPr txBox="1">
            <a:spLocks noChangeArrowheads="1"/>
          </p:cNvSpPr>
          <p:nvPr/>
        </p:nvSpPr>
        <p:spPr bwMode="auto">
          <a:xfrm>
            <a:off x="6662057" y="255702"/>
            <a:ext cx="5529942" cy="5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FFFFFF"/>
              </a:buClr>
              <a:buSzPts val="3000"/>
            </a:pPr>
            <a:r>
              <a:rPr lang="en-US" altLang="en-US" sz="2000" b="1" dirty="0">
                <a:solidFill>
                  <a:srgbClr val="203864"/>
                </a:solidFill>
                <a:latin typeface="Helvetica" panose="020B0604020202020204" pitchFamily="34" charset="0"/>
                <a:cs typeface="Helvetica" panose="020B0604020202020204" pitchFamily="34" charset="0"/>
                <a:sym typeface="Helvetica Neue Light" panose="02000403000000020004" pitchFamily="2" charset="0"/>
              </a:rPr>
              <a:t>Florida Institute of Technology Housing</a:t>
            </a:r>
          </a:p>
          <a:p>
            <a:pPr>
              <a:buClr>
                <a:srgbClr val="FFFFFF"/>
              </a:buClr>
              <a:buSzPts val="3000"/>
            </a:pPr>
            <a:r>
              <a:rPr lang="en-US" altLang="en-US" dirty="0">
                <a:solidFill>
                  <a:srgbClr val="203864"/>
                </a:solidFill>
                <a:latin typeface="Helvetica" panose="020B0604020202020204" pitchFamily="34" charset="0"/>
                <a:cs typeface="Helvetica" panose="020B0604020202020204" pitchFamily="34" charset="0"/>
                <a:sym typeface="Helvetica Neue Light" panose="02000403000000020004" pitchFamily="2" charset="0"/>
              </a:rPr>
              <a:t>Melbourne, FL</a:t>
            </a:r>
          </a:p>
        </p:txBody>
      </p:sp>
      <p:graphicFrame>
        <p:nvGraphicFramePr>
          <p:cNvPr id="5" name="Table 4">
            <a:extLst>
              <a:ext uri="{FF2B5EF4-FFF2-40B4-BE49-F238E27FC236}">
                <a16:creationId xmlns:a16="http://schemas.microsoft.com/office/drawing/2014/main" id="{AAC9A05E-69BA-13A1-DE48-6DE8A174C21A}"/>
              </a:ext>
            </a:extLst>
          </p:cNvPr>
          <p:cNvGraphicFramePr>
            <a:graphicFrameLocks noGrp="1"/>
          </p:cNvGraphicFramePr>
          <p:nvPr>
            <p:extLst>
              <p:ext uri="{D42A27DB-BD31-4B8C-83A1-F6EECF244321}">
                <p14:modId xmlns:p14="http://schemas.microsoft.com/office/powerpoint/2010/main" val="3971245179"/>
              </p:ext>
            </p:extLst>
          </p:nvPr>
        </p:nvGraphicFramePr>
        <p:xfrm>
          <a:off x="6668883" y="981329"/>
          <a:ext cx="5414301" cy="1934184"/>
        </p:xfrm>
        <a:graphic>
          <a:graphicData uri="http://schemas.openxmlformats.org/drawingml/2006/table">
            <a:tbl>
              <a:tblPr firstRow="1" bandRow="1">
                <a:tableStyleId>{5C22544A-7EE6-4342-B048-85BDC9FD1C3A}</a:tableStyleId>
              </a:tblPr>
              <a:tblGrid>
                <a:gridCol w="1596361">
                  <a:extLst>
                    <a:ext uri="{9D8B030D-6E8A-4147-A177-3AD203B41FA5}">
                      <a16:colId xmlns:a16="http://schemas.microsoft.com/office/drawing/2014/main" val="779405223"/>
                    </a:ext>
                  </a:extLst>
                </a:gridCol>
                <a:gridCol w="3817940">
                  <a:extLst>
                    <a:ext uri="{9D8B030D-6E8A-4147-A177-3AD203B41FA5}">
                      <a16:colId xmlns:a16="http://schemas.microsoft.com/office/drawing/2014/main" val="3505568449"/>
                    </a:ext>
                  </a:extLst>
                </a:gridCol>
              </a:tblGrid>
              <a:tr h="304368">
                <a:tc>
                  <a:txBody>
                    <a:bodyPr/>
                    <a:lstStyle/>
                    <a:p>
                      <a:r>
                        <a:rPr lang="en-US" sz="1100" b="1">
                          <a:solidFill>
                            <a:schemeClr val="tx1"/>
                          </a:solidFill>
                          <a:latin typeface="Arial" panose="020B0604020202020204" pitchFamily="34" charset="0"/>
                          <a:cs typeface="Arial" panose="020B0604020202020204" pitchFamily="34" charset="0"/>
                        </a:rPr>
                        <a:t>Owner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tx1"/>
                          </a:solidFill>
                          <a:latin typeface="Arial" panose="020B0604020202020204" pitchFamily="34" charset="0"/>
                          <a:cs typeface="Arial" panose="020B0604020202020204" pitchFamily="34" charset="0"/>
                        </a:rPr>
                        <a:t>Florida Institute of Technology</a:t>
                      </a:r>
                    </a:p>
                  </a:txBody>
                  <a:tcPr>
                    <a:lnL w="12700" cmpd="sng">
                      <a:noFill/>
                    </a:lnL>
                    <a:noFill/>
                  </a:tcPr>
                </a:tc>
                <a:extLst>
                  <a:ext uri="{0D108BD9-81ED-4DB2-BD59-A6C34878D82A}">
                    <a16:rowId xmlns:a16="http://schemas.microsoft.com/office/drawing/2014/main" val="2985294669"/>
                  </a:ext>
                </a:extLst>
              </a:tr>
              <a:tr h="304368">
                <a:tc>
                  <a:txBody>
                    <a:bodyPr/>
                    <a:lstStyle/>
                    <a:p>
                      <a:r>
                        <a:rPr lang="en-US" sz="1100" b="1">
                          <a:solidFill>
                            <a:schemeClr val="tx1"/>
                          </a:solidFill>
                          <a:latin typeface="Arial" panose="020B0604020202020204" pitchFamily="34" charset="0"/>
                          <a:cs typeface="Arial" panose="020B0604020202020204" pitchFamily="34" charset="0"/>
                        </a:rPr>
                        <a:t>Value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100" dirty="0">
                          <a:solidFill>
                            <a:schemeClr val="tx1"/>
                          </a:solidFill>
                          <a:latin typeface="Arial" panose="020B0604020202020204" pitchFamily="34" charset="0"/>
                          <a:cs typeface="Arial" panose="020B0604020202020204" pitchFamily="34" charset="0"/>
                        </a:rPr>
                        <a:t>$100 Million</a:t>
                      </a:r>
                    </a:p>
                  </a:txBody>
                  <a:tcPr>
                    <a:lnL w="12700" cmpd="sng">
                      <a:noFill/>
                    </a:lnL>
                    <a:noFill/>
                  </a:tcPr>
                </a:tc>
                <a:extLst>
                  <a:ext uri="{0D108BD9-81ED-4DB2-BD59-A6C34878D82A}">
                    <a16:rowId xmlns:a16="http://schemas.microsoft.com/office/drawing/2014/main" val="3810189250"/>
                  </a:ext>
                </a:extLst>
              </a:tr>
              <a:tr h="304368">
                <a:tc>
                  <a:txBody>
                    <a:bodyPr/>
                    <a:lstStyle/>
                    <a:p>
                      <a:r>
                        <a:rPr lang="en-US" sz="1100" b="1">
                          <a:solidFill>
                            <a:schemeClr val="tx1"/>
                          </a:solidFill>
                          <a:latin typeface="Arial" panose="020B0604020202020204" pitchFamily="34" charset="0"/>
                          <a:cs typeface="Arial" panose="020B0604020202020204" pitchFamily="34" charset="0"/>
                        </a:rPr>
                        <a:t>Financial Close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solidFill>
                            <a:schemeClr val="tx1"/>
                          </a:solidFill>
                          <a:latin typeface="Arial" panose="020B0604020202020204" pitchFamily="34" charset="0"/>
                          <a:cs typeface="Arial" panose="020B0604020202020204" pitchFamily="34" charset="0"/>
                        </a:rPr>
                        <a:t>Spring 2025</a:t>
                      </a:r>
                    </a:p>
                  </a:txBody>
                  <a:tcPr>
                    <a:lnL w="12700" cmpd="sng">
                      <a:noFill/>
                    </a:lnL>
                    <a:noFill/>
                  </a:tcPr>
                </a:tc>
                <a:extLst>
                  <a:ext uri="{0D108BD9-81ED-4DB2-BD59-A6C34878D82A}">
                    <a16:rowId xmlns:a16="http://schemas.microsoft.com/office/drawing/2014/main" val="2940284796"/>
                  </a:ext>
                </a:extLst>
              </a:tr>
              <a:tr h="304368">
                <a:tc>
                  <a:txBody>
                    <a:bodyPr/>
                    <a:lstStyle/>
                    <a:p>
                      <a:r>
                        <a:rPr lang="en-US" sz="1100" b="1">
                          <a:solidFill>
                            <a:schemeClr val="tx1"/>
                          </a:solidFill>
                          <a:latin typeface="Arial" panose="020B0604020202020204" pitchFamily="34" charset="0"/>
                          <a:cs typeface="Arial" panose="020B0604020202020204" pitchFamily="34" charset="0"/>
                        </a:rPr>
                        <a:t>Delivery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solidFill>
                            <a:schemeClr val="tx1"/>
                          </a:solidFill>
                          <a:latin typeface="Arial" panose="020B0604020202020204" pitchFamily="34" charset="0"/>
                          <a:cs typeface="Arial" panose="020B0604020202020204" pitchFamily="34" charset="0"/>
                        </a:rPr>
                        <a:t>Progressive Development: Design-Build-Finance-Operate-Maintain – Ground Lease</a:t>
                      </a:r>
                    </a:p>
                  </a:txBody>
                  <a:tcPr>
                    <a:lnL w="12700" cmpd="sng">
                      <a:noFill/>
                    </a:lnL>
                    <a:noFill/>
                  </a:tcPr>
                </a:tc>
                <a:extLst>
                  <a:ext uri="{0D108BD9-81ED-4DB2-BD59-A6C34878D82A}">
                    <a16:rowId xmlns:a16="http://schemas.microsoft.com/office/drawing/2014/main" val="4048643790"/>
                  </a:ext>
                </a:extLst>
              </a:tr>
              <a:tr h="525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Project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solidFill>
                            <a:schemeClr val="tx1"/>
                          </a:solidFill>
                          <a:latin typeface="Arial" panose="020B0604020202020204" pitchFamily="34" charset="0"/>
                          <a:cs typeface="Arial" panose="020B0604020202020204" pitchFamily="34" charset="0"/>
                        </a:rPr>
                        <a:t>Developer/Property Management:  </a:t>
                      </a:r>
                      <a:r>
                        <a:rPr lang="en-US" sz="1100" dirty="0" err="1">
                          <a:solidFill>
                            <a:schemeClr val="tx1"/>
                          </a:solidFill>
                          <a:latin typeface="Arial" panose="020B0604020202020204" pitchFamily="34" charset="0"/>
                          <a:cs typeface="Arial" panose="020B0604020202020204" pitchFamily="34" charset="0"/>
                        </a:rPr>
                        <a:t>Servitas</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Design:  Zyscovich/BRPH </a:t>
                      </a:r>
                    </a:p>
                    <a:p>
                      <a:r>
                        <a:rPr lang="en-US" sz="1100" dirty="0">
                          <a:solidFill>
                            <a:schemeClr val="tx1"/>
                          </a:solidFill>
                          <a:latin typeface="Arial" panose="020B0604020202020204" pitchFamily="34" charset="0"/>
                          <a:cs typeface="Arial" panose="020B0604020202020204" pitchFamily="34" charset="0"/>
                        </a:rPr>
                        <a:t>General Contractor: CBG Building Company</a:t>
                      </a:r>
                    </a:p>
                  </a:txBody>
                  <a:tcPr>
                    <a:lnL w="12700" cmpd="sng">
                      <a:noFill/>
                    </a:lnL>
                    <a:noFill/>
                  </a:tcPr>
                </a:tc>
                <a:extLst>
                  <a:ext uri="{0D108BD9-81ED-4DB2-BD59-A6C34878D82A}">
                    <a16:rowId xmlns:a16="http://schemas.microsoft.com/office/drawing/2014/main" val="4023201035"/>
                  </a:ext>
                </a:extLst>
              </a:tr>
            </a:tbl>
          </a:graphicData>
        </a:graphic>
      </p:graphicFrame>
      <p:sp>
        <p:nvSpPr>
          <p:cNvPr id="8" name="TextBox 7">
            <a:extLst>
              <a:ext uri="{FF2B5EF4-FFF2-40B4-BE49-F238E27FC236}">
                <a16:creationId xmlns:a16="http://schemas.microsoft.com/office/drawing/2014/main" id="{655C664B-65EF-7722-B47D-323D47ED5AF9}"/>
              </a:ext>
            </a:extLst>
          </p:cNvPr>
          <p:cNvSpPr txBox="1"/>
          <p:nvPr/>
        </p:nvSpPr>
        <p:spPr>
          <a:xfrm>
            <a:off x="6668884" y="2869181"/>
            <a:ext cx="5453743" cy="395533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Background: </a:t>
            </a:r>
            <a:b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b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Florida Tech is experiencing an enrollment increase and needs additional on-campus housing to meet its needs. Florida Tech also realized the benefits that a public-private partnership (P3) would bring to the University via competitive bids, competing designs and approaches, private sector financing, risk transfer and more.  After a multi-month competitive process, Florida Tech, with guidance from its P3 Advisor, Brailsford &amp; Dunlavey, selected the private sector team that provided the most value to the University.</a:t>
            </a:r>
          </a:p>
          <a:p>
            <a:pPr marL="5143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Helvetica" panose="020B0604020202020204" pitchFamily="34" charset="0"/>
              <a:ea typeface="Calibri"/>
              <a:cs typeface="Helvetica"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Project Scope: </a:t>
            </a: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The project will deliver to Florida Tech a new six-story, 149-unit, 556-bed, 212,000 SF residence hall and associated amenities.  All units are apartment-style.  The majority of the units will be four-bedroom, two-bathroom suites equipped with full kitchens, providing modern and comfortable living spaces for students. Amenities will include a classroom area, study and lounge spaces, a multipurpose room, fitness center, game room, e-bike parking, and two outdoor courtyards designed for dining and recreation - with BBQ grills, a shaded patio, and a multi-use field, and on site parking.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effectLst/>
                <a:uLnTx/>
                <a:uFillTx/>
                <a:latin typeface="Helvetica" panose="020B0604020202020204" pitchFamily="34" charset="0"/>
                <a:ea typeface="+mn-lt"/>
                <a:cs typeface="Helvetica" panose="020B0604020202020204" pitchFamily="34" charset="0"/>
              </a:rPr>
              <a:t>The project is built on a greenfield on-campus site owned by the University.  The site is ground-leased to the Developer who will Design, Build, Finance, Operate, and Maintain the new residence hall.  Via a collaborative Progressive P3 Approach, once the Team was selected based on its qualifications, vision, design, and initial budget, the Team and Florida Tech embarked on a multi-month collaborative effort to refine the Team's initial vision and plan, address local and state requirements, refine budgets, structure the project agreement and close the financing package.</a:t>
            </a:r>
          </a:p>
        </p:txBody>
      </p:sp>
      <p:sp>
        <p:nvSpPr>
          <p:cNvPr id="6" name="Slide Number Placeholder 3">
            <a:extLst>
              <a:ext uri="{FF2B5EF4-FFF2-40B4-BE49-F238E27FC236}">
                <a16:creationId xmlns:a16="http://schemas.microsoft.com/office/drawing/2014/main" id="{FD1DC3FC-AF32-B86E-FC60-4BEA6600BF9A}"/>
              </a:ext>
            </a:extLst>
          </p:cNvPr>
          <p:cNvSpPr txBox="1">
            <a:spLocks/>
          </p:cNvSpPr>
          <p:nvPr/>
        </p:nvSpPr>
        <p:spPr>
          <a:xfrm>
            <a:off x="9245715"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spcAft>
                <a:spcPct val="0"/>
              </a:spcAft>
              <a:defRPr/>
            </a:pPr>
            <a:fld id="{618A1F5F-6283-4733-8EC8-D763616B3426}" type="slidenum">
              <a:rPr lang="en-US" smtClean="0">
                <a:solidFill>
                  <a:prstClr val="black"/>
                </a:solidFill>
                <a:latin typeface="Helvetica" panose="020B0604020202020204" pitchFamily="34" charset="0"/>
                <a:cs typeface="Helvetica" panose="020B0604020202020204" pitchFamily="34" charset="0"/>
              </a:rPr>
              <a:pPr algn="r">
                <a:spcBef>
                  <a:spcPct val="0"/>
                </a:spcBef>
                <a:spcAft>
                  <a:spcPct val="0"/>
                </a:spcAft>
                <a:defRPr/>
              </a:pPr>
              <a:t>24</a:t>
            </a:fld>
            <a:endParaRPr lang="en-US">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1480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12;p62">
            <a:extLst>
              <a:ext uri="{FF2B5EF4-FFF2-40B4-BE49-F238E27FC236}">
                <a16:creationId xmlns:a16="http://schemas.microsoft.com/office/drawing/2014/main" id="{1D28B862-BBCF-E7C5-15C6-5AF88ABAAA04}"/>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367740" cy="695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logo&#10;&#10;Description automatically generated with low confidence">
            <a:extLst>
              <a:ext uri="{FF2B5EF4-FFF2-40B4-BE49-F238E27FC236}">
                <a16:creationId xmlns:a16="http://schemas.microsoft.com/office/drawing/2014/main" id="{FE495D9F-0C81-AF25-D538-9511C2B69286}"/>
              </a:ext>
            </a:extLst>
          </p:cNvPr>
          <p:cNvPicPr>
            <a:picLocks noChangeAspect="1"/>
          </p:cNvPicPr>
          <p:nvPr/>
        </p:nvPicPr>
        <p:blipFill rotWithShape="1">
          <a:blip r:embed="rId4" cstate="screen">
            <a:alphaModFix amt="20000"/>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rcRect/>
          <a:stretch/>
        </p:blipFill>
        <p:spPr>
          <a:xfrm>
            <a:off x="5814391" y="1"/>
            <a:ext cx="6553349" cy="2067424"/>
          </a:xfrm>
          <a:prstGeom prst="rect">
            <a:avLst/>
          </a:prstGeom>
        </p:spPr>
      </p:pic>
      <p:pic>
        <p:nvPicPr>
          <p:cNvPr id="4" name="Picture 3">
            <a:extLst>
              <a:ext uri="{FF2B5EF4-FFF2-40B4-BE49-F238E27FC236}">
                <a16:creationId xmlns:a16="http://schemas.microsoft.com/office/drawing/2014/main" id="{2059DE04-0CE3-7413-B90C-E0E5910B19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0253" y="5669974"/>
            <a:ext cx="1309749" cy="817606"/>
          </a:xfrm>
          <a:prstGeom prst="rect">
            <a:avLst/>
          </a:prstGeom>
        </p:spPr>
      </p:pic>
      <p:sp>
        <p:nvSpPr>
          <p:cNvPr id="5" name="TextBox 4">
            <a:extLst>
              <a:ext uri="{FF2B5EF4-FFF2-40B4-BE49-F238E27FC236}">
                <a16:creationId xmlns:a16="http://schemas.microsoft.com/office/drawing/2014/main" id="{5BF16CE0-B858-7C5A-361F-636F2CD74804}"/>
              </a:ext>
            </a:extLst>
          </p:cNvPr>
          <p:cNvSpPr txBox="1"/>
          <p:nvPr/>
        </p:nvSpPr>
        <p:spPr>
          <a:xfrm>
            <a:off x="1127760" y="3181808"/>
            <a:ext cx="7040880" cy="3046988"/>
          </a:xfrm>
          <a:prstGeom prst="rect">
            <a:avLst/>
          </a:prstGeom>
          <a:noFill/>
        </p:spPr>
        <p:txBody>
          <a:bodyPr wrap="square" rtlCol="0">
            <a:spAutoFit/>
          </a:bodyPr>
          <a:lstStyle/>
          <a:p>
            <a:r>
              <a:rPr lang="en-US" sz="1600">
                <a:solidFill>
                  <a:schemeClr val="bg1"/>
                </a:solidFill>
                <a:latin typeface="Avenir Medium" panose="02000503020000020003" pitchFamily="2" charset="0"/>
                <a:ea typeface="Franklin Gothic Demi" charset="0"/>
                <a:cs typeface="Microsoft Sans Serif" panose="020B0604020202020204" pitchFamily="34" charset="0"/>
              </a:rPr>
              <a:t>Run by public sector P3 experts, P3Direct is a program implemented by AIAI for the public sector as a means to create a connection between experienced P3 professionals and those looking to gain more information on the P3 procurement model across agencies at every level. </a:t>
            </a:r>
          </a:p>
          <a:p>
            <a:br>
              <a:rPr lang="en-US" sz="1600">
                <a:solidFill>
                  <a:schemeClr val="bg1"/>
                </a:solidFill>
                <a:latin typeface="Avenir Medium" panose="02000503020000020003" pitchFamily="2" charset="0"/>
                <a:ea typeface="Franklin Gothic Demi" charset="0"/>
                <a:cs typeface="Microsoft Sans Serif" panose="020B0604020202020204" pitchFamily="34" charset="0"/>
              </a:rPr>
            </a:br>
            <a:r>
              <a:rPr lang="en-US" sz="1600">
                <a:solidFill>
                  <a:schemeClr val="bg1"/>
                </a:solidFill>
                <a:latin typeface="Avenir Medium" panose="02000503020000020003" pitchFamily="2" charset="0"/>
                <a:ea typeface="Franklin Gothic Demi" charset="0"/>
                <a:cs typeface="Microsoft Sans Serif" panose="020B0604020202020204" pitchFamily="34" charset="0"/>
              </a:rPr>
              <a:t>P3Direct provides an opportunity for public officials to both engage with P3 experts and share their experiences. </a:t>
            </a:r>
          </a:p>
          <a:p>
            <a:endParaRPr lang="en-US" sz="1600">
              <a:solidFill>
                <a:schemeClr val="bg1"/>
              </a:solidFill>
              <a:latin typeface="Avenir Medium" panose="02000503020000020003" pitchFamily="2" charset="0"/>
              <a:ea typeface="Franklin Gothic Demi" charset="0"/>
              <a:cs typeface="Microsoft Sans Serif" panose="020B0604020202020204" pitchFamily="34" charset="0"/>
            </a:endParaRPr>
          </a:p>
          <a:p>
            <a:r>
              <a:rPr lang="en-US" sz="1600">
                <a:solidFill>
                  <a:schemeClr val="bg1"/>
                </a:solidFill>
                <a:latin typeface="Avenir Medium" panose="02000503020000020003" pitchFamily="2" charset="0"/>
                <a:ea typeface="Franklin Gothic Demi" charset="0"/>
                <a:cs typeface="Microsoft Sans Serif" panose="020B0604020202020204" pitchFamily="34" charset="0"/>
              </a:rPr>
              <a:t>The program encourages an understanding of the model, and collaboration of agencies to promote best practices and share lessons learned and success stories around P3s.</a:t>
            </a:r>
          </a:p>
          <a:p>
            <a:endParaRPr lang="en-US" sz="1600">
              <a:solidFill>
                <a:schemeClr val="bg1"/>
              </a:solidFill>
              <a:latin typeface="Helvetica" pitchFamily="2" charset="0"/>
              <a:ea typeface="Franklin Gothic Demi" charset="0"/>
              <a:cs typeface="Microsoft Sans Serif" panose="020B0604020202020204" pitchFamily="34" charset="0"/>
            </a:endParaRPr>
          </a:p>
        </p:txBody>
      </p:sp>
      <p:sp>
        <p:nvSpPr>
          <p:cNvPr id="6" name="TextBox 5">
            <a:extLst>
              <a:ext uri="{FF2B5EF4-FFF2-40B4-BE49-F238E27FC236}">
                <a16:creationId xmlns:a16="http://schemas.microsoft.com/office/drawing/2014/main" id="{871086CB-CB5A-CB74-3B45-912D97D29157}"/>
              </a:ext>
            </a:extLst>
          </p:cNvPr>
          <p:cNvSpPr txBox="1"/>
          <p:nvPr/>
        </p:nvSpPr>
        <p:spPr>
          <a:xfrm>
            <a:off x="1127760" y="6140470"/>
            <a:ext cx="6442905" cy="430887"/>
          </a:xfrm>
          <a:prstGeom prst="rect">
            <a:avLst/>
          </a:prstGeom>
          <a:noFill/>
        </p:spPr>
        <p:txBody>
          <a:bodyPr wrap="square" rtlCol="0">
            <a:spAutoFit/>
          </a:bodyPr>
          <a:lstStyle/>
          <a:p>
            <a:pPr>
              <a:lnSpc>
                <a:spcPct val="150000"/>
              </a:lnSpc>
            </a:pPr>
            <a:r>
              <a:rPr lang="en-US" sz="1600" b="1">
                <a:solidFill>
                  <a:srgbClr val="FFC000"/>
                </a:solidFill>
                <a:latin typeface="Avenir Black" panose="02000503020000020003" pitchFamily="2" charset="0"/>
                <a:ea typeface="Franklin Gothic Demi" charset="0"/>
                <a:cs typeface="Franklin Gothic Demi" charset="0"/>
              </a:rPr>
              <a:t>516.277.2950</a:t>
            </a:r>
            <a:r>
              <a:rPr lang="en-US" sz="1600" b="1">
                <a:solidFill>
                  <a:schemeClr val="bg1"/>
                </a:solidFill>
                <a:latin typeface="Avenir Black" panose="02000503020000020003" pitchFamily="2" charset="0"/>
                <a:ea typeface="Franklin Gothic Demi" charset="0"/>
                <a:cs typeface="Franklin Gothic Demi" charset="0"/>
              </a:rPr>
              <a:t> | </a:t>
            </a:r>
            <a:r>
              <a:rPr lang="en-US" sz="1600" b="1">
                <a:solidFill>
                  <a:srgbClr val="FFC000"/>
                </a:solidFill>
                <a:latin typeface="Avenir Black" panose="02000503020000020003" pitchFamily="2" charset="0"/>
                <a:ea typeface="Franklin Gothic Demi" charset="0"/>
                <a:cs typeface="Franklin Gothic Demi" charset="0"/>
              </a:rPr>
              <a:t>theP3team@AIAI-Infra.org</a:t>
            </a:r>
            <a:r>
              <a:rPr lang="en-US" sz="1600" b="1">
                <a:solidFill>
                  <a:schemeClr val="bg1"/>
                </a:solidFill>
                <a:latin typeface="Avenir Black" panose="02000503020000020003" pitchFamily="2" charset="0"/>
                <a:ea typeface="Franklin Gothic Demi" charset="0"/>
                <a:cs typeface="Franklin Gothic Demi" charset="0"/>
              </a:rPr>
              <a:t> | </a:t>
            </a:r>
            <a:r>
              <a:rPr lang="en-US" sz="1600" b="1" err="1">
                <a:solidFill>
                  <a:srgbClr val="FFC000"/>
                </a:solidFill>
                <a:latin typeface="Avenir Black" panose="02000503020000020003" pitchFamily="2" charset="0"/>
                <a:ea typeface="Franklin Gothic Demi" charset="0"/>
                <a:cs typeface="Franklin Gothic Demi" charset="0"/>
              </a:rPr>
              <a:t>www.aiai-infra.org</a:t>
            </a:r>
            <a:endParaRPr lang="en-US" sz="1600" b="1">
              <a:solidFill>
                <a:srgbClr val="FFC000"/>
              </a:solidFill>
              <a:latin typeface="Avenir Black" panose="02000503020000020003" pitchFamily="2" charset="0"/>
              <a:ea typeface="Franklin Gothic Demi" charset="0"/>
              <a:cs typeface="Franklin Gothic Demi" charset="0"/>
            </a:endParaRPr>
          </a:p>
        </p:txBody>
      </p:sp>
      <p:pic>
        <p:nvPicPr>
          <p:cNvPr id="7" name="Picture 6" descr="Logo&#10;&#10;Description automatically generated">
            <a:extLst>
              <a:ext uri="{FF2B5EF4-FFF2-40B4-BE49-F238E27FC236}">
                <a16:creationId xmlns:a16="http://schemas.microsoft.com/office/drawing/2014/main" id="{54642C19-DC72-7C5A-FF8B-C93CD5BE1A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985" y="1908352"/>
            <a:ext cx="3524678" cy="1090795"/>
          </a:xfrm>
          <a:prstGeom prst="rect">
            <a:avLst/>
          </a:prstGeom>
        </p:spPr>
      </p:pic>
    </p:spTree>
    <p:extLst>
      <p:ext uri="{BB962C8B-B14F-4D97-AF65-F5344CB8AC3E}">
        <p14:creationId xmlns:p14="http://schemas.microsoft.com/office/powerpoint/2010/main" val="258329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DF54E0-EF18-8B86-464E-86A6B9952E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944434" cy="6858000"/>
          </a:xfrm>
          <a:prstGeom prst="rect">
            <a:avLst/>
          </a:prstGeom>
        </p:spPr>
      </p:pic>
      <p:sp>
        <p:nvSpPr>
          <p:cNvPr id="4" name="Google Shape;414;p62">
            <a:extLst>
              <a:ext uri="{FF2B5EF4-FFF2-40B4-BE49-F238E27FC236}">
                <a16:creationId xmlns:a16="http://schemas.microsoft.com/office/drawing/2014/main" id="{FBC61E83-E8ED-1B4A-E0C0-3A748069212D}"/>
              </a:ext>
            </a:extLst>
          </p:cNvPr>
          <p:cNvSpPr txBox="1">
            <a:spLocks noChangeArrowheads="1"/>
          </p:cNvSpPr>
          <p:nvPr/>
        </p:nvSpPr>
        <p:spPr bwMode="auto">
          <a:xfrm>
            <a:off x="6551073" y="917531"/>
            <a:ext cx="5050378" cy="10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a:sym typeface="Helvetica Neue Light" panose="02000403000000020004" pitchFamily="2" charset="0"/>
              </a:rPr>
              <a:t>What is a P3?</a:t>
            </a:r>
          </a:p>
        </p:txBody>
      </p:sp>
      <p:sp>
        <p:nvSpPr>
          <p:cNvPr id="6" name="TextBox 5">
            <a:extLst>
              <a:ext uri="{FF2B5EF4-FFF2-40B4-BE49-F238E27FC236}">
                <a16:creationId xmlns:a16="http://schemas.microsoft.com/office/drawing/2014/main" id="{CCBF1E61-D6E9-A48E-279D-E87B2C85DAA0}"/>
              </a:ext>
            </a:extLst>
          </p:cNvPr>
          <p:cNvSpPr txBox="1"/>
          <p:nvPr/>
        </p:nvSpPr>
        <p:spPr>
          <a:xfrm>
            <a:off x="6551073" y="1964769"/>
            <a:ext cx="4635483" cy="3416320"/>
          </a:xfrm>
          <a:prstGeom prst="rect">
            <a:avLst/>
          </a:prstGeom>
          <a:noFill/>
        </p:spPr>
        <p:txBody>
          <a:bodyPr wrap="square" rtlCol="0">
            <a:spAutoFit/>
          </a:bodyPr>
          <a:lstStyle/>
          <a:p>
            <a:pPr marL="0" lvl="0" indent="0">
              <a:buNone/>
            </a:pPr>
            <a:r>
              <a:rPr lang="en-US">
                <a:solidFill>
                  <a:schemeClr val="bg2">
                    <a:lumMod val="50000"/>
                  </a:schemeClr>
                </a:solidFill>
                <a:latin typeface="Avenir Book" panose="02000503020000020003" pitchFamily="2" charset="0"/>
                <a:ea typeface="Franklin Gothic Book" charset="0"/>
                <a:cs typeface="Franklin Gothic Book" charset="0"/>
              </a:rPr>
              <a:t>A delivery methodology. Not free money.</a:t>
            </a:r>
          </a:p>
          <a:p>
            <a:pPr marL="0" lvl="0" indent="0">
              <a:buNone/>
            </a:pPr>
            <a:endParaRPr lang="en-US">
              <a:solidFill>
                <a:schemeClr val="bg2">
                  <a:lumMod val="50000"/>
                </a:schemeClr>
              </a:solidFill>
              <a:latin typeface="Avenir Book" panose="02000503020000020003" pitchFamily="2" charset="0"/>
              <a:ea typeface="Franklin Gothic Book" charset="0"/>
              <a:cs typeface="Franklin Gothic Book" charset="0"/>
            </a:endParaRPr>
          </a:p>
          <a:p>
            <a:pPr marL="0" lvl="0" indent="0">
              <a:buNone/>
            </a:pPr>
            <a:r>
              <a:rPr lang="en-US">
                <a:solidFill>
                  <a:schemeClr val="bg2">
                    <a:lumMod val="50000"/>
                  </a:schemeClr>
                </a:solidFill>
                <a:latin typeface="Avenir Book" panose="02000503020000020003" pitchFamily="2" charset="0"/>
                <a:ea typeface="Franklin Gothic Book" charset="0"/>
                <a:cs typeface="Franklin Gothic Book" charset="0"/>
              </a:rPr>
              <a:t>A long-term, performance-based contractual agreement between a government agency and a private entity to deliver a publicly-owned asset.</a:t>
            </a:r>
          </a:p>
          <a:p>
            <a:pPr marL="0" lvl="0" indent="0">
              <a:buNone/>
            </a:pPr>
            <a:endParaRPr lang="en-US">
              <a:solidFill>
                <a:schemeClr val="bg2">
                  <a:lumMod val="50000"/>
                </a:schemeClr>
              </a:solidFill>
              <a:latin typeface="Avenir Book" panose="02000503020000020003" pitchFamily="2" charset="0"/>
              <a:ea typeface="Franklin Gothic Book" charset="0"/>
              <a:cs typeface="Franklin Gothic Book" charset="0"/>
            </a:endParaRPr>
          </a:p>
          <a:p>
            <a:pPr marL="0" indent="0">
              <a:buNone/>
            </a:pPr>
            <a:r>
              <a:rPr lang="en-US">
                <a:solidFill>
                  <a:schemeClr val="bg2">
                    <a:lumMod val="50000"/>
                  </a:schemeClr>
                </a:solidFill>
                <a:latin typeface="Avenir Book" panose="02000503020000020003" pitchFamily="2" charset="0"/>
                <a:ea typeface="Franklin Gothic Book" charset="0"/>
                <a:cs typeface="Franklin Gothic Book" charset="0"/>
              </a:rPr>
              <a:t>Generally, we consider a P3 to include long-term capital and financing as part of a </a:t>
            </a:r>
            <a:r>
              <a:rPr lang="en-US">
                <a:solidFill>
                  <a:schemeClr val="bg2">
                    <a:lumMod val="50000"/>
                  </a:schemeClr>
                </a:solidFill>
                <a:latin typeface="Avenir Book" panose="02000503020000020003" pitchFamily="2" charset="0"/>
                <a:ea typeface="Franklin Gothic Demi" charset="0"/>
                <a:cs typeface="Franklin Gothic Demi" charset="0"/>
              </a:rPr>
              <a:t>Design-Build-Finance-Operate-Maintain (DBFOM) </a:t>
            </a:r>
            <a:r>
              <a:rPr lang="en-US">
                <a:solidFill>
                  <a:schemeClr val="bg2">
                    <a:lumMod val="50000"/>
                  </a:schemeClr>
                </a:solidFill>
                <a:latin typeface="Avenir Book" panose="02000503020000020003" pitchFamily="2" charset="0"/>
                <a:ea typeface="Franklin Gothic Book" charset="0"/>
                <a:cs typeface="Franklin Gothic Book" charset="0"/>
              </a:rPr>
              <a:t>contract structure. </a:t>
            </a:r>
          </a:p>
          <a:p>
            <a:pPr marL="0" lvl="0" indent="0">
              <a:buNone/>
            </a:pPr>
            <a:endParaRPr lang="en-US">
              <a:solidFill>
                <a:schemeClr val="bg2">
                  <a:lumMod val="50000"/>
                </a:schemeClr>
              </a:solidFill>
              <a:latin typeface="Avenir Book" panose="02000503020000020003" pitchFamily="2" charset="0"/>
              <a:ea typeface="Franklin Gothic Book" charset="0"/>
              <a:cs typeface="Franklin Gothic Book" charset="0"/>
            </a:endParaRPr>
          </a:p>
        </p:txBody>
      </p:sp>
      <p:cxnSp>
        <p:nvCxnSpPr>
          <p:cNvPr id="9" name="Straight Connector 8">
            <a:extLst>
              <a:ext uri="{FF2B5EF4-FFF2-40B4-BE49-F238E27FC236}">
                <a16:creationId xmlns:a16="http://schemas.microsoft.com/office/drawing/2014/main" id="{AEBEC420-2FC3-B53A-4AA2-60B8B92012A1}"/>
              </a:ext>
            </a:extLst>
          </p:cNvPr>
          <p:cNvCxnSpPr/>
          <p:nvPr/>
        </p:nvCxnSpPr>
        <p:spPr>
          <a:xfrm>
            <a:off x="6662057" y="1401288"/>
            <a:ext cx="552994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58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61BC292-2026-FA3F-0B6E-08E918F15744}"/>
              </a:ext>
            </a:extLst>
          </p:cNvPr>
          <p:cNvSpPr/>
          <p:nvPr/>
        </p:nvSpPr>
        <p:spPr>
          <a:xfrm>
            <a:off x="6222080" y="4241765"/>
            <a:ext cx="5391119" cy="1876231"/>
          </a:xfrm>
          <a:prstGeom prst="rect">
            <a:avLst/>
          </a:prstGeom>
          <a:gradFill>
            <a:gsLst>
              <a:gs pos="28000">
                <a:schemeClr val="accent1">
                  <a:lumMod val="5000"/>
                  <a:lumOff val="95000"/>
                </a:schemeClr>
              </a:gs>
              <a:gs pos="100000">
                <a:schemeClr val="accent5">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CFB8500-3020-DA67-A894-76D9B0FC62FF}"/>
              </a:ext>
            </a:extLst>
          </p:cNvPr>
          <p:cNvSpPr/>
          <p:nvPr/>
        </p:nvSpPr>
        <p:spPr>
          <a:xfrm>
            <a:off x="448206" y="4218063"/>
            <a:ext cx="5391119" cy="1876231"/>
          </a:xfrm>
          <a:prstGeom prst="rect">
            <a:avLst/>
          </a:prstGeom>
          <a:gradFill>
            <a:gsLst>
              <a:gs pos="28000">
                <a:schemeClr val="accent1">
                  <a:lumMod val="5000"/>
                  <a:lumOff val="95000"/>
                </a:schemeClr>
              </a:gs>
              <a:gs pos="100000">
                <a:schemeClr val="accent5">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351ACF-0E0C-E280-5B9E-2E51F86A2362}"/>
              </a:ext>
            </a:extLst>
          </p:cNvPr>
          <p:cNvSpPr/>
          <p:nvPr/>
        </p:nvSpPr>
        <p:spPr>
          <a:xfrm>
            <a:off x="448206" y="3626554"/>
            <a:ext cx="5391119" cy="563846"/>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14;p62">
            <a:extLst>
              <a:ext uri="{FF2B5EF4-FFF2-40B4-BE49-F238E27FC236}">
                <a16:creationId xmlns:a16="http://schemas.microsoft.com/office/drawing/2014/main" id="{BAFF2A1B-FC84-D151-B880-EF7F16F869E6}"/>
              </a:ext>
            </a:extLst>
          </p:cNvPr>
          <p:cNvSpPr txBox="1">
            <a:spLocks noChangeArrowheads="1"/>
          </p:cNvSpPr>
          <p:nvPr/>
        </p:nvSpPr>
        <p:spPr bwMode="auto">
          <a:xfrm>
            <a:off x="402521" y="2301032"/>
            <a:ext cx="5050378"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Overview</a:t>
            </a:r>
          </a:p>
        </p:txBody>
      </p:sp>
      <p:cxnSp>
        <p:nvCxnSpPr>
          <p:cNvPr id="9" name="Straight Connector 8">
            <a:extLst>
              <a:ext uri="{FF2B5EF4-FFF2-40B4-BE49-F238E27FC236}">
                <a16:creationId xmlns:a16="http://schemas.microsoft.com/office/drawing/2014/main" id="{4BD0386F-A61D-9777-8F5B-7A8A6D0C3D12}"/>
              </a:ext>
            </a:extLst>
          </p:cNvPr>
          <p:cNvCxnSpPr>
            <a:cxnSpLocks/>
          </p:cNvCxnSpPr>
          <p:nvPr/>
        </p:nvCxnSpPr>
        <p:spPr>
          <a:xfrm>
            <a:off x="513505" y="2784788"/>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50282A-A2D3-7893-FD79-C210B9523591}"/>
              </a:ext>
            </a:extLst>
          </p:cNvPr>
          <p:cNvSpPr txBox="1"/>
          <p:nvPr/>
        </p:nvSpPr>
        <p:spPr>
          <a:xfrm>
            <a:off x="402521" y="3003379"/>
            <a:ext cx="11503930" cy="307777"/>
          </a:xfrm>
          <a:prstGeom prst="rect">
            <a:avLst/>
          </a:prstGeom>
          <a:noFill/>
        </p:spPr>
        <p:txBody>
          <a:bodyPr wrap="square" rtlCol="0">
            <a:spAutoFit/>
          </a:bodyPr>
          <a:lstStyle/>
          <a:p>
            <a:r>
              <a:rPr lang="en-US" sz="1400">
                <a:solidFill>
                  <a:schemeClr val="bg2">
                    <a:lumMod val="50000"/>
                  </a:schemeClr>
                </a:solidFill>
                <a:latin typeface="Avenir Light" panose="020B0402020203020204" pitchFamily="34" charset="77"/>
              </a:rPr>
              <a:t>P3s offer an additional tool in the procurement toolbox to deliver and maintain infrastructure efficiently.</a:t>
            </a:r>
          </a:p>
        </p:txBody>
      </p:sp>
      <p:sp>
        <p:nvSpPr>
          <p:cNvPr id="4" name="TextBox 3">
            <a:extLst>
              <a:ext uri="{FF2B5EF4-FFF2-40B4-BE49-F238E27FC236}">
                <a16:creationId xmlns:a16="http://schemas.microsoft.com/office/drawing/2014/main" id="{9B3B2E7C-A7CD-B07F-2539-347539DDA3FD}"/>
              </a:ext>
            </a:extLst>
          </p:cNvPr>
          <p:cNvSpPr txBox="1"/>
          <p:nvPr/>
        </p:nvSpPr>
        <p:spPr>
          <a:xfrm>
            <a:off x="513504" y="3737530"/>
            <a:ext cx="4939395" cy="369332"/>
          </a:xfrm>
          <a:prstGeom prst="rect">
            <a:avLst/>
          </a:prstGeom>
          <a:noFill/>
        </p:spPr>
        <p:txBody>
          <a:bodyPr wrap="square" rtlCol="0">
            <a:spAutoFit/>
          </a:bodyPr>
          <a:lstStyle/>
          <a:p>
            <a:r>
              <a:rPr lang="en-US" b="1">
                <a:solidFill>
                  <a:schemeClr val="accent5">
                    <a:lumMod val="20000"/>
                    <a:lumOff val="80000"/>
                  </a:schemeClr>
                </a:solidFill>
                <a:latin typeface="Avenir Black" panose="02000503020000020003" pitchFamily="2" charset="0"/>
              </a:rPr>
              <a:t>PUBLIC SECTOR PERSPECTIVE</a:t>
            </a:r>
          </a:p>
        </p:txBody>
      </p:sp>
      <p:sp>
        <p:nvSpPr>
          <p:cNvPr id="5" name="TextBox 4">
            <a:extLst>
              <a:ext uri="{FF2B5EF4-FFF2-40B4-BE49-F238E27FC236}">
                <a16:creationId xmlns:a16="http://schemas.microsoft.com/office/drawing/2014/main" id="{394DBA20-7833-76D7-9451-895FA6ABD44B}"/>
              </a:ext>
            </a:extLst>
          </p:cNvPr>
          <p:cNvSpPr txBox="1"/>
          <p:nvPr/>
        </p:nvSpPr>
        <p:spPr>
          <a:xfrm>
            <a:off x="578800" y="4265469"/>
            <a:ext cx="4786829" cy="1579920"/>
          </a:xfrm>
          <a:prstGeom prst="rect">
            <a:avLst/>
          </a:prstGeom>
          <a:noFill/>
        </p:spPr>
        <p:txBody>
          <a:bodyPr wrap="square" rtlCol="0">
            <a:spAutoFit/>
          </a:bodyPr>
          <a:lstStyle/>
          <a:p>
            <a:pPr>
              <a:spcBef>
                <a:spcPts val="500"/>
              </a:spcBef>
            </a:pPr>
            <a:r>
              <a:rPr lang="en-US" sz="1600" b="1" dirty="0">
                <a:solidFill>
                  <a:schemeClr val="bg2">
                    <a:lumMod val="50000"/>
                  </a:schemeClr>
                </a:solidFill>
                <a:latin typeface="Avenir Black" panose="02000503020000020003" pitchFamily="2" charset="0"/>
              </a:rPr>
              <a:t>Retain ownership </a:t>
            </a:r>
            <a:r>
              <a:rPr lang="en-US" sz="1600" dirty="0">
                <a:solidFill>
                  <a:schemeClr val="bg2">
                    <a:lumMod val="50000"/>
                  </a:schemeClr>
                </a:solidFill>
                <a:latin typeface="Avenir Light" panose="020B0402020203020204" pitchFamily="34" charset="77"/>
              </a:rPr>
              <a:t>of public asset</a:t>
            </a:r>
          </a:p>
          <a:p>
            <a:pPr>
              <a:spcBef>
                <a:spcPts val="500"/>
              </a:spcBef>
            </a:pPr>
            <a:r>
              <a:rPr lang="en-US" sz="1600" b="1" dirty="0">
                <a:solidFill>
                  <a:schemeClr val="bg2">
                    <a:lumMod val="50000"/>
                  </a:schemeClr>
                </a:solidFill>
                <a:latin typeface="Avenir Black" panose="02000503020000020003" pitchFamily="2" charset="0"/>
              </a:rPr>
              <a:t>Accelerate </a:t>
            </a:r>
            <a:r>
              <a:rPr lang="en-US" sz="1600" dirty="0">
                <a:solidFill>
                  <a:schemeClr val="bg2">
                    <a:lumMod val="50000"/>
                  </a:schemeClr>
                </a:solidFill>
                <a:latin typeface="Avenir Light" panose="020B0402020203020204" pitchFamily="34" charset="77"/>
              </a:rPr>
              <a:t>project delivery</a:t>
            </a:r>
          </a:p>
          <a:p>
            <a:pPr>
              <a:spcBef>
                <a:spcPts val="500"/>
              </a:spcBef>
            </a:pPr>
            <a:r>
              <a:rPr lang="en-US" sz="1600" b="1" dirty="0">
                <a:solidFill>
                  <a:schemeClr val="bg2">
                    <a:lumMod val="50000"/>
                  </a:schemeClr>
                </a:solidFill>
                <a:latin typeface="Avenir Black" panose="02000503020000020003" pitchFamily="2" charset="0"/>
              </a:rPr>
              <a:t>Transfer risks </a:t>
            </a:r>
            <a:r>
              <a:rPr lang="en-US" sz="1600" dirty="0">
                <a:solidFill>
                  <a:schemeClr val="bg2">
                    <a:lumMod val="50000"/>
                  </a:schemeClr>
                </a:solidFill>
                <a:latin typeface="Avenir Light" panose="020B0402020203020204" pitchFamily="34" charset="77"/>
              </a:rPr>
              <a:t>of delivering projects</a:t>
            </a:r>
          </a:p>
          <a:p>
            <a:pPr>
              <a:spcBef>
                <a:spcPts val="500"/>
              </a:spcBef>
            </a:pPr>
            <a:r>
              <a:rPr lang="en-US" sz="1600" dirty="0">
                <a:solidFill>
                  <a:schemeClr val="bg2">
                    <a:lumMod val="50000"/>
                  </a:schemeClr>
                </a:solidFill>
                <a:latin typeface="Avenir Light" panose="020B0402020203020204" pitchFamily="34" charset="77"/>
              </a:rPr>
              <a:t>Long-term </a:t>
            </a:r>
            <a:r>
              <a:rPr lang="en-US" sz="1600" b="1" dirty="0">
                <a:solidFill>
                  <a:schemeClr val="bg2">
                    <a:lumMod val="50000"/>
                  </a:schemeClr>
                </a:solidFill>
                <a:latin typeface="Avenir Black" panose="02000503020000020003" pitchFamily="2" charset="0"/>
              </a:rPr>
              <a:t>life cycle </a:t>
            </a:r>
            <a:r>
              <a:rPr lang="en-US" sz="1600" dirty="0">
                <a:solidFill>
                  <a:schemeClr val="bg2">
                    <a:lumMod val="50000"/>
                  </a:schemeClr>
                </a:solidFill>
                <a:latin typeface="Avenir Black" panose="02000503020000020003" pitchFamily="2" charset="0"/>
              </a:rPr>
              <a:t>operations &amp; maintenance</a:t>
            </a:r>
          </a:p>
          <a:p>
            <a:pPr>
              <a:spcBef>
                <a:spcPts val="500"/>
              </a:spcBef>
            </a:pPr>
            <a:r>
              <a:rPr lang="en-US" sz="1600" dirty="0">
                <a:solidFill>
                  <a:schemeClr val="bg2">
                    <a:lumMod val="50000"/>
                  </a:schemeClr>
                </a:solidFill>
                <a:latin typeface="Avenir Light" panose="020B0402020203020204" pitchFamily="34" charset="77"/>
              </a:rPr>
              <a:t>Project performance </a:t>
            </a:r>
            <a:r>
              <a:rPr lang="en-US" sz="1600" b="1" dirty="0">
                <a:solidFill>
                  <a:schemeClr val="bg2">
                    <a:lumMod val="50000"/>
                  </a:schemeClr>
                </a:solidFill>
                <a:latin typeface="Avenir Black" panose="02000503020000020003" pitchFamily="2" charset="0"/>
              </a:rPr>
              <a:t>guarantees</a:t>
            </a:r>
          </a:p>
        </p:txBody>
      </p:sp>
      <p:sp>
        <p:nvSpPr>
          <p:cNvPr id="22" name="TextBox 21">
            <a:extLst>
              <a:ext uri="{FF2B5EF4-FFF2-40B4-BE49-F238E27FC236}">
                <a16:creationId xmlns:a16="http://schemas.microsoft.com/office/drawing/2014/main" id="{955F887B-B3DA-B0A5-9AB8-94B506A03883}"/>
              </a:ext>
            </a:extLst>
          </p:cNvPr>
          <p:cNvSpPr txBox="1"/>
          <p:nvPr/>
        </p:nvSpPr>
        <p:spPr>
          <a:xfrm>
            <a:off x="6352677" y="4265469"/>
            <a:ext cx="5004692" cy="990015"/>
          </a:xfrm>
          <a:prstGeom prst="rect">
            <a:avLst/>
          </a:prstGeom>
          <a:noFill/>
        </p:spPr>
        <p:txBody>
          <a:bodyPr wrap="square" rtlCol="0">
            <a:spAutoFit/>
          </a:bodyPr>
          <a:lstStyle/>
          <a:p>
            <a:pPr>
              <a:spcBef>
                <a:spcPts val="500"/>
              </a:spcBef>
            </a:pPr>
            <a:r>
              <a:rPr lang="en-US" sz="1600" b="1">
                <a:solidFill>
                  <a:schemeClr val="bg2">
                    <a:lumMod val="50000"/>
                  </a:schemeClr>
                </a:solidFill>
                <a:latin typeface="Avenir Black" panose="02000503020000020003" pitchFamily="2" charset="0"/>
              </a:rPr>
              <a:t>Investment </a:t>
            </a:r>
            <a:r>
              <a:rPr lang="en-US" sz="1600">
                <a:solidFill>
                  <a:schemeClr val="bg2">
                    <a:lumMod val="50000"/>
                  </a:schemeClr>
                </a:solidFill>
                <a:latin typeface="Avenir Light" panose="020B0402020203020204" pitchFamily="34" charset="77"/>
              </a:rPr>
              <a:t>opportunity</a:t>
            </a:r>
          </a:p>
          <a:p>
            <a:pPr>
              <a:spcBef>
                <a:spcPts val="500"/>
              </a:spcBef>
            </a:pPr>
            <a:r>
              <a:rPr lang="en-US" sz="1600">
                <a:solidFill>
                  <a:schemeClr val="bg2">
                    <a:lumMod val="50000"/>
                  </a:schemeClr>
                </a:solidFill>
                <a:latin typeface="Avenir Light" panose="020B0402020203020204" pitchFamily="34" charset="77"/>
              </a:rPr>
              <a:t>Fosters </a:t>
            </a:r>
            <a:r>
              <a:rPr lang="en-US" sz="1600" b="1">
                <a:solidFill>
                  <a:schemeClr val="bg2">
                    <a:lumMod val="50000"/>
                  </a:schemeClr>
                </a:solidFill>
                <a:latin typeface="Avenir Black" panose="02000503020000020003" pitchFamily="2" charset="0"/>
              </a:rPr>
              <a:t>innovation</a:t>
            </a:r>
            <a:endParaRPr lang="en-US" sz="1600">
              <a:solidFill>
                <a:schemeClr val="bg2">
                  <a:lumMod val="50000"/>
                </a:schemeClr>
              </a:solidFill>
              <a:latin typeface="Avenir Light" panose="020B0402020203020204" pitchFamily="34" charset="77"/>
            </a:endParaRPr>
          </a:p>
          <a:p>
            <a:pPr>
              <a:spcBef>
                <a:spcPts val="500"/>
              </a:spcBef>
            </a:pPr>
            <a:r>
              <a:rPr lang="en-US" sz="1600" b="1">
                <a:solidFill>
                  <a:schemeClr val="bg2">
                    <a:lumMod val="50000"/>
                  </a:schemeClr>
                </a:solidFill>
                <a:latin typeface="Avenir Black" panose="02000503020000020003" pitchFamily="2" charset="0"/>
              </a:rPr>
              <a:t>Competitive process </a:t>
            </a:r>
            <a:r>
              <a:rPr lang="en-US" sz="1600">
                <a:solidFill>
                  <a:schemeClr val="bg2">
                    <a:lumMod val="50000"/>
                  </a:schemeClr>
                </a:solidFill>
                <a:latin typeface="Avenir Light" panose="020B0402020203020204" pitchFamily="34" charset="77"/>
              </a:rPr>
              <a:t>and transparency</a:t>
            </a:r>
          </a:p>
        </p:txBody>
      </p:sp>
      <p:sp>
        <p:nvSpPr>
          <p:cNvPr id="55" name="Rectangle 54">
            <a:extLst>
              <a:ext uri="{FF2B5EF4-FFF2-40B4-BE49-F238E27FC236}">
                <a16:creationId xmlns:a16="http://schemas.microsoft.com/office/drawing/2014/main" id="{1719F6FA-D543-261C-1A47-B47AED25FD0A}"/>
              </a:ext>
            </a:extLst>
          </p:cNvPr>
          <p:cNvSpPr/>
          <p:nvPr/>
        </p:nvSpPr>
        <p:spPr>
          <a:xfrm>
            <a:off x="6222080" y="3637743"/>
            <a:ext cx="5391119" cy="563846"/>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AC6D2E87-9BDF-93CB-23FC-531E3DC02B2E}"/>
              </a:ext>
            </a:extLst>
          </p:cNvPr>
          <p:cNvSpPr txBox="1"/>
          <p:nvPr/>
        </p:nvSpPr>
        <p:spPr>
          <a:xfrm>
            <a:off x="6352677" y="3748719"/>
            <a:ext cx="4939395" cy="369332"/>
          </a:xfrm>
          <a:prstGeom prst="rect">
            <a:avLst/>
          </a:prstGeom>
          <a:noFill/>
        </p:spPr>
        <p:txBody>
          <a:bodyPr wrap="square" rtlCol="0">
            <a:spAutoFit/>
          </a:bodyPr>
          <a:lstStyle/>
          <a:p>
            <a:r>
              <a:rPr lang="en-US" b="1">
                <a:solidFill>
                  <a:schemeClr val="accent5">
                    <a:lumMod val="20000"/>
                    <a:lumOff val="80000"/>
                  </a:schemeClr>
                </a:solidFill>
                <a:latin typeface="Avenir Black" panose="02000503020000020003" pitchFamily="2" charset="0"/>
              </a:rPr>
              <a:t>PRIVATE SECTOR PERSPECTIVE</a:t>
            </a:r>
          </a:p>
        </p:txBody>
      </p:sp>
      <p:pic>
        <p:nvPicPr>
          <p:cNvPr id="66" name="Picture 65">
            <a:extLst>
              <a:ext uri="{FF2B5EF4-FFF2-40B4-BE49-F238E27FC236}">
                <a16:creationId xmlns:a16="http://schemas.microsoft.com/office/drawing/2014/main" id="{A7E9E9B6-0082-CC1C-C83D-4633A2BE7DB0}"/>
              </a:ext>
            </a:extLst>
          </p:cNvPr>
          <p:cNvPicPr>
            <a:picLocks noChangeAspect="1"/>
          </p:cNvPicPr>
          <p:nvPr/>
        </p:nvPicPr>
        <p:blipFill>
          <a:blip r:embed="rId3"/>
          <a:stretch>
            <a:fillRect/>
          </a:stretch>
        </p:blipFill>
        <p:spPr>
          <a:xfrm>
            <a:off x="0" y="9558"/>
            <a:ext cx="12192000" cy="2097685"/>
          </a:xfrm>
          <a:prstGeom prst="rect">
            <a:avLst/>
          </a:prstGeom>
        </p:spPr>
      </p:pic>
    </p:spTree>
    <p:extLst>
      <p:ext uri="{BB962C8B-B14F-4D97-AF65-F5344CB8AC3E}">
        <p14:creationId xmlns:p14="http://schemas.microsoft.com/office/powerpoint/2010/main" val="132959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2CA0F-2F15-2895-674E-8A8DDDA85A4A}"/>
              </a:ext>
            </a:extLst>
          </p:cNvPr>
          <p:cNvPicPr>
            <a:picLocks noChangeAspect="1"/>
          </p:cNvPicPr>
          <p:nvPr/>
        </p:nvPicPr>
        <p:blipFill>
          <a:blip r:embed="rId3"/>
          <a:stretch>
            <a:fillRect/>
          </a:stretch>
        </p:blipFill>
        <p:spPr>
          <a:xfrm>
            <a:off x="0" y="9558"/>
            <a:ext cx="12192000" cy="2097685"/>
          </a:xfrm>
          <a:prstGeom prst="rect">
            <a:avLst/>
          </a:prstGeom>
        </p:spPr>
      </p:pic>
      <p:pic>
        <p:nvPicPr>
          <p:cNvPr id="7" name="Picture 6">
            <a:extLst>
              <a:ext uri="{FF2B5EF4-FFF2-40B4-BE49-F238E27FC236}">
                <a16:creationId xmlns:a16="http://schemas.microsoft.com/office/drawing/2014/main" id="{BEAC3E28-7EB4-2A17-6C52-F8A46BA99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56" y="3482895"/>
            <a:ext cx="11292978" cy="3268642"/>
          </a:xfrm>
          <a:prstGeom prst="rect">
            <a:avLst/>
          </a:prstGeom>
        </p:spPr>
      </p:pic>
      <p:sp>
        <p:nvSpPr>
          <p:cNvPr id="8" name="TextBox 7">
            <a:extLst>
              <a:ext uri="{FF2B5EF4-FFF2-40B4-BE49-F238E27FC236}">
                <a16:creationId xmlns:a16="http://schemas.microsoft.com/office/drawing/2014/main" id="{10EF3B9C-64AE-813A-52A2-B2B0C17BF9E4}"/>
              </a:ext>
            </a:extLst>
          </p:cNvPr>
          <p:cNvSpPr txBox="1"/>
          <p:nvPr/>
        </p:nvSpPr>
        <p:spPr>
          <a:xfrm>
            <a:off x="332356" y="2895600"/>
            <a:ext cx="9855824" cy="523220"/>
          </a:xfrm>
          <a:prstGeom prst="rect">
            <a:avLst/>
          </a:prstGeom>
          <a:noFill/>
        </p:spPr>
        <p:txBody>
          <a:bodyPr wrap="square" rtlCol="0">
            <a:spAutoFit/>
          </a:bodyPr>
          <a:lstStyle/>
          <a:p>
            <a:pPr>
              <a:spcBef>
                <a:spcPts val="194"/>
              </a:spcBef>
              <a:spcAft>
                <a:spcPts val="194"/>
              </a:spcAft>
            </a:pPr>
            <a:r>
              <a:rPr lang="en-US" sz="1400">
                <a:solidFill>
                  <a:schemeClr val="bg2">
                    <a:lumMod val="50000"/>
                  </a:schemeClr>
                </a:solidFill>
                <a:latin typeface="Avenir Light" panose="020B0402020203020204" pitchFamily="34" charset="77"/>
                <a:ea typeface="Franklin Gothic Book" charset="0"/>
                <a:cs typeface="Franklin Gothic Book" charset="0"/>
              </a:rPr>
              <a:t>The whole life of an asset, including planning, design, construction, operations, maintenance, and reconstruction. Life cycle costs include any and all things through the asset life cycle.</a:t>
            </a:r>
          </a:p>
        </p:txBody>
      </p:sp>
      <p:sp>
        <p:nvSpPr>
          <p:cNvPr id="9" name="Google Shape;414;p62">
            <a:extLst>
              <a:ext uri="{FF2B5EF4-FFF2-40B4-BE49-F238E27FC236}">
                <a16:creationId xmlns:a16="http://schemas.microsoft.com/office/drawing/2014/main" id="{9579047D-8C08-0A18-0F4A-3908513E6C08}"/>
              </a:ext>
            </a:extLst>
          </p:cNvPr>
          <p:cNvSpPr txBox="1">
            <a:spLocks noChangeArrowheads="1"/>
          </p:cNvSpPr>
          <p:nvPr/>
        </p:nvSpPr>
        <p:spPr bwMode="auto">
          <a:xfrm>
            <a:off x="332356" y="2252055"/>
            <a:ext cx="11859644" cy="6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Life Cycle</a:t>
            </a:r>
          </a:p>
        </p:txBody>
      </p:sp>
    </p:spTree>
    <p:extLst>
      <p:ext uri="{BB962C8B-B14F-4D97-AF65-F5344CB8AC3E}">
        <p14:creationId xmlns:p14="http://schemas.microsoft.com/office/powerpoint/2010/main" val="2904710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4;p62">
            <a:extLst>
              <a:ext uri="{FF2B5EF4-FFF2-40B4-BE49-F238E27FC236}">
                <a16:creationId xmlns:a16="http://schemas.microsoft.com/office/drawing/2014/main" id="{BAFF2A1B-FC84-D151-B880-EF7F16F869E6}"/>
              </a:ext>
            </a:extLst>
          </p:cNvPr>
          <p:cNvSpPr txBox="1">
            <a:spLocks noChangeArrowheads="1"/>
          </p:cNvSpPr>
          <p:nvPr/>
        </p:nvSpPr>
        <p:spPr bwMode="auto">
          <a:xfrm>
            <a:off x="402521" y="665284"/>
            <a:ext cx="7001600"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What sectors can P3 be applied to?</a:t>
            </a:r>
          </a:p>
        </p:txBody>
      </p:sp>
      <p:sp>
        <p:nvSpPr>
          <p:cNvPr id="8" name="TextBox 7">
            <a:extLst>
              <a:ext uri="{FF2B5EF4-FFF2-40B4-BE49-F238E27FC236}">
                <a16:creationId xmlns:a16="http://schemas.microsoft.com/office/drawing/2014/main" id="{19E164F2-8F1E-CA6C-0E7C-2E089CB95657}"/>
              </a:ext>
            </a:extLst>
          </p:cNvPr>
          <p:cNvSpPr txBox="1"/>
          <p:nvPr/>
        </p:nvSpPr>
        <p:spPr>
          <a:xfrm>
            <a:off x="434808" y="1365555"/>
            <a:ext cx="11220274" cy="850682"/>
          </a:xfrm>
          <a:prstGeom prst="rect">
            <a:avLst/>
          </a:prstGeom>
          <a:noFill/>
        </p:spPr>
        <p:txBody>
          <a:bodyPr wrap="square" rtlCol="0">
            <a:spAutoFit/>
          </a:bodyPr>
          <a:lstStyle/>
          <a:p>
            <a:pPr marL="0" marR="0" lvl="0" indent="0">
              <a:lnSpc>
                <a:spcPct val="120000"/>
              </a:lnSpc>
              <a:spcBef>
                <a:spcPts val="0"/>
              </a:spcBef>
              <a:spcAft>
                <a:spcPts val="0"/>
              </a:spcAft>
              <a:buNone/>
            </a:pPr>
            <a:r>
              <a:rPr lang="en-US" sz="1400">
                <a:solidFill>
                  <a:schemeClr val="bg2">
                    <a:lumMod val="50000"/>
                  </a:schemeClr>
                </a:solidFill>
                <a:latin typeface="Avenir Light" panose="020B0402020203020204" pitchFamily="34" charset="77"/>
              </a:rPr>
              <a:t>The P3 model can be applied to most infrastructure sectors. Infrastructure can be defined as any </a:t>
            </a:r>
            <a:r>
              <a:rPr lang="en-US" sz="1400">
                <a:solidFill>
                  <a:schemeClr val="bg2">
                    <a:lumMod val="50000"/>
                  </a:schemeClr>
                </a:solidFill>
                <a:latin typeface="Avenir Light" panose="020B0402020203020204" pitchFamily="34" charset="77"/>
                <a:cs typeface="Times New Roman" panose="02020603050405020304" pitchFamily="18" charset="0"/>
              </a:rPr>
              <a:t>l</a:t>
            </a:r>
            <a:r>
              <a:rPr lang="en-US" sz="1400">
                <a:solidFill>
                  <a:schemeClr val="bg2">
                    <a:lumMod val="50000"/>
                  </a:schemeClr>
                </a:solidFill>
                <a:latin typeface="Avenir Light" panose="020B0402020203020204" pitchFamily="34" charset="77"/>
                <a:ea typeface="Calibri" panose="020F0502020204030204" pitchFamily="34" charset="0"/>
                <a:cs typeface="Times New Roman" panose="02020603050405020304" pitchFamily="18" charset="0"/>
              </a:rPr>
              <a:t>arge capital-intensive asset that provides essential services over a long service lifetime, and in doing so underpins broader economic and community activity. Sectors include transportation, energy, water, and community-based infrastructure.</a:t>
            </a:r>
            <a:endParaRPr lang="en-US" sz="1400">
              <a:solidFill>
                <a:schemeClr val="bg2">
                  <a:lumMod val="50000"/>
                </a:schemeClr>
              </a:solidFill>
              <a:latin typeface="Avenir Light" panose="020B0402020203020204" pitchFamily="34" charset="77"/>
            </a:endParaRPr>
          </a:p>
        </p:txBody>
      </p:sp>
      <p:cxnSp>
        <p:nvCxnSpPr>
          <p:cNvPr id="9" name="Straight Connector 8">
            <a:extLst>
              <a:ext uri="{FF2B5EF4-FFF2-40B4-BE49-F238E27FC236}">
                <a16:creationId xmlns:a16="http://schemas.microsoft.com/office/drawing/2014/main" id="{4BD0386F-A61D-9777-8F5B-7A8A6D0C3D12}"/>
              </a:ext>
            </a:extLst>
          </p:cNvPr>
          <p:cNvCxnSpPr>
            <a:cxnSpLocks/>
          </p:cNvCxnSpPr>
          <p:nvPr/>
        </p:nvCxnSpPr>
        <p:spPr>
          <a:xfrm>
            <a:off x="513505" y="1149040"/>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45A7282-0AEC-4FCB-F2FC-BAD2A35FDEC3}"/>
              </a:ext>
            </a:extLst>
          </p:cNvPr>
          <p:cNvGrpSpPr/>
          <p:nvPr/>
        </p:nvGrpSpPr>
        <p:grpSpPr>
          <a:xfrm>
            <a:off x="707732" y="2283611"/>
            <a:ext cx="10776536" cy="4574072"/>
            <a:chOff x="1558055" y="2321569"/>
            <a:chExt cx="9534976" cy="4047095"/>
          </a:xfrm>
        </p:grpSpPr>
        <p:sp>
          <p:nvSpPr>
            <p:cNvPr id="12" name="Rectangle 11">
              <a:extLst>
                <a:ext uri="{FF2B5EF4-FFF2-40B4-BE49-F238E27FC236}">
                  <a16:creationId xmlns:a16="http://schemas.microsoft.com/office/drawing/2014/main" id="{B5B8C949-ADCC-A6C5-1BDF-1602F3D0791E}"/>
                </a:ext>
              </a:extLst>
            </p:cNvPr>
            <p:cNvSpPr/>
            <p:nvPr/>
          </p:nvSpPr>
          <p:spPr>
            <a:xfrm>
              <a:off x="9331251" y="2323510"/>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5E4DA0-3B91-9A6D-5DA6-8069AE80B3E2}"/>
                </a:ext>
              </a:extLst>
            </p:cNvPr>
            <p:cNvSpPr/>
            <p:nvPr/>
          </p:nvSpPr>
          <p:spPr>
            <a:xfrm>
              <a:off x="9473113" y="3404795"/>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3FB9F0-EA57-E63E-5963-5072B06B4CD6}"/>
                </a:ext>
              </a:extLst>
            </p:cNvPr>
            <p:cNvSpPr/>
            <p:nvPr/>
          </p:nvSpPr>
          <p:spPr>
            <a:xfrm>
              <a:off x="7382298" y="2327721"/>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1E0151-8326-6F07-3852-9A3C6A52EF75}"/>
                </a:ext>
              </a:extLst>
            </p:cNvPr>
            <p:cNvSpPr/>
            <p:nvPr/>
          </p:nvSpPr>
          <p:spPr>
            <a:xfrm>
              <a:off x="7524160" y="3409006"/>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67A66B-643E-8044-A68B-41946D97CE06}"/>
                </a:ext>
              </a:extLst>
            </p:cNvPr>
            <p:cNvSpPr/>
            <p:nvPr/>
          </p:nvSpPr>
          <p:spPr>
            <a:xfrm>
              <a:off x="5431216" y="2326008"/>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144E4-20DE-4ED6-2AB1-BAD6219A57FA}"/>
                </a:ext>
              </a:extLst>
            </p:cNvPr>
            <p:cNvSpPr/>
            <p:nvPr/>
          </p:nvSpPr>
          <p:spPr>
            <a:xfrm>
              <a:off x="5573078" y="3407293"/>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64E809-CFA5-15AC-D50F-494589C3A209}"/>
                </a:ext>
              </a:extLst>
            </p:cNvPr>
            <p:cNvSpPr/>
            <p:nvPr/>
          </p:nvSpPr>
          <p:spPr>
            <a:xfrm>
              <a:off x="3506014" y="2321569"/>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2B1446-46ED-66C7-955B-E71D11A64E7A}"/>
                </a:ext>
              </a:extLst>
            </p:cNvPr>
            <p:cNvSpPr/>
            <p:nvPr/>
          </p:nvSpPr>
          <p:spPr>
            <a:xfrm>
              <a:off x="3647876" y="3402854"/>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844DFE-9558-8065-A4DA-187E1941C26F}"/>
                </a:ext>
              </a:extLst>
            </p:cNvPr>
            <p:cNvSpPr/>
            <p:nvPr/>
          </p:nvSpPr>
          <p:spPr>
            <a:xfrm>
              <a:off x="1578586" y="2326008"/>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D65153-8E0F-F3B3-09AE-EAB093D44027}"/>
                </a:ext>
              </a:extLst>
            </p:cNvPr>
            <p:cNvSpPr/>
            <p:nvPr/>
          </p:nvSpPr>
          <p:spPr>
            <a:xfrm>
              <a:off x="1720448" y="3407293"/>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Medical outline">
              <a:extLst>
                <a:ext uri="{FF2B5EF4-FFF2-40B4-BE49-F238E27FC236}">
                  <a16:creationId xmlns:a16="http://schemas.microsoft.com/office/drawing/2014/main" id="{7C540C6F-E642-E2FD-3A9F-1458A55E18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9727" y="4543510"/>
              <a:ext cx="914400" cy="914400"/>
            </a:xfrm>
            <a:prstGeom prst="rect">
              <a:avLst/>
            </a:prstGeom>
          </p:spPr>
        </p:pic>
        <p:pic>
          <p:nvPicPr>
            <p:cNvPr id="24" name="Graphic 23" descr="Bank outline">
              <a:extLst>
                <a:ext uri="{FF2B5EF4-FFF2-40B4-BE49-F238E27FC236}">
                  <a16:creationId xmlns:a16="http://schemas.microsoft.com/office/drawing/2014/main" id="{0943385D-FB10-E709-9772-B5F534292E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9120" y="4543510"/>
              <a:ext cx="914400" cy="914400"/>
            </a:xfrm>
            <a:prstGeom prst="rect">
              <a:avLst/>
            </a:prstGeom>
          </p:spPr>
        </p:pic>
        <p:pic>
          <p:nvPicPr>
            <p:cNvPr id="25" name="Graphic 24" descr="Schoolhouse outline">
              <a:extLst>
                <a:ext uri="{FF2B5EF4-FFF2-40B4-BE49-F238E27FC236}">
                  <a16:creationId xmlns:a16="http://schemas.microsoft.com/office/drawing/2014/main" id="{9F78BE0C-8746-99D2-AB06-526FE2DA2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6669" y="4602960"/>
              <a:ext cx="903490" cy="903490"/>
            </a:xfrm>
            <a:prstGeom prst="rect">
              <a:avLst/>
            </a:prstGeom>
          </p:spPr>
        </p:pic>
        <p:sp>
          <p:nvSpPr>
            <p:cNvPr id="26" name="Content Placeholder 3">
              <a:extLst>
                <a:ext uri="{FF2B5EF4-FFF2-40B4-BE49-F238E27FC236}">
                  <a16:creationId xmlns:a16="http://schemas.microsoft.com/office/drawing/2014/main" id="{6BBC5E50-C41D-D96B-A6DC-21FF7DCFCE51}"/>
                </a:ext>
              </a:extLst>
            </p:cNvPr>
            <p:cNvSpPr txBox="1">
              <a:spLocks/>
            </p:cNvSpPr>
            <p:nvPr/>
          </p:nvSpPr>
          <p:spPr>
            <a:xfrm>
              <a:off x="1727090" y="3465779"/>
              <a:ext cx="1444556" cy="2998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MASS TRANSIT</a:t>
              </a:r>
            </a:p>
          </p:txBody>
        </p:sp>
        <p:pic>
          <p:nvPicPr>
            <p:cNvPr id="27" name="Graphic 26" descr="Fork In Road outline">
              <a:extLst>
                <a:ext uri="{FF2B5EF4-FFF2-40B4-BE49-F238E27FC236}">
                  <a16:creationId xmlns:a16="http://schemas.microsoft.com/office/drawing/2014/main" id="{844D702D-7B79-F356-0774-F4DB088DF2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9173" y="2440546"/>
              <a:ext cx="914400" cy="914400"/>
            </a:xfrm>
            <a:prstGeom prst="rect">
              <a:avLst/>
            </a:prstGeom>
          </p:spPr>
        </p:pic>
        <p:sp>
          <p:nvSpPr>
            <p:cNvPr id="28" name="Content Placeholder 3">
              <a:extLst>
                <a:ext uri="{FF2B5EF4-FFF2-40B4-BE49-F238E27FC236}">
                  <a16:creationId xmlns:a16="http://schemas.microsoft.com/office/drawing/2014/main" id="{5C3A93D2-7E5A-4F07-2486-87668CE549FB}"/>
                </a:ext>
              </a:extLst>
            </p:cNvPr>
            <p:cNvSpPr txBox="1">
              <a:spLocks/>
            </p:cNvSpPr>
            <p:nvPr/>
          </p:nvSpPr>
          <p:spPr>
            <a:xfrm>
              <a:off x="3647876" y="3462443"/>
              <a:ext cx="1444556" cy="2998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HIGHWAYS</a:t>
              </a:r>
              <a:endParaRPr lang="en-US" sz="1400">
                <a:latin typeface="Amasis MT Pro Medium" panose="02040604050005020304" pitchFamily="18" charset="0"/>
              </a:endParaRPr>
            </a:p>
          </p:txBody>
        </p:sp>
        <p:pic>
          <p:nvPicPr>
            <p:cNvPr id="29" name="Graphic 28" descr="Train Tracks outline">
              <a:extLst>
                <a:ext uri="{FF2B5EF4-FFF2-40B4-BE49-F238E27FC236}">
                  <a16:creationId xmlns:a16="http://schemas.microsoft.com/office/drawing/2014/main" id="{EB218434-3C86-183C-0CCC-0158B8B07C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8588" y="2504188"/>
              <a:ext cx="914400" cy="914400"/>
            </a:xfrm>
            <a:prstGeom prst="rect">
              <a:avLst/>
            </a:prstGeom>
          </p:spPr>
        </p:pic>
        <p:sp>
          <p:nvSpPr>
            <p:cNvPr id="30" name="Content Placeholder 3">
              <a:extLst>
                <a:ext uri="{FF2B5EF4-FFF2-40B4-BE49-F238E27FC236}">
                  <a16:creationId xmlns:a16="http://schemas.microsoft.com/office/drawing/2014/main" id="{376159A9-E1CE-A4BA-9CC1-7FE944AED9BB}"/>
                </a:ext>
              </a:extLst>
            </p:cNvPr>
            <p:cNvSpPr txBox="1">
              <a:spLocks/>
            </p:cNvSpPr>
            <p:nvPr/>
          </p:nvSpPr>
          <p:spPr>
            <a:xfrm>
              <a:off x="5580427" y="3471321"/>
              <a:ext cx="1444556" cy="2998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RAIL</a:t>
              </a:r>
              <a:endParaRPr lang="en-US" sz="1400">
                <a:latin typeface="Amasis MT Pro Medium" panose="02040604050005020304" pitchFamily="18" charset="0"/>
              </a:endParaRPr>
            </a:p>
          </p:txBody>
        </p:sp>
        <p:pic>
          <p:nvPicPr>
            <p:cNvPr id="31" name="Graphic 30" descr="Anchor outline">
              <a:extLst>
                <a:ext uri="{FF2B5EF4-FFF2-40B4-BE49-F238E27FC236}">
                  <a16:creationId xmlns:a16="http://schemas.microsoft.com/office/drawing/2014/main" id="{33BF16B2-1CBF-E2AD-5856-E3FC583519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42696" y="2456787"/>
              <a:ext cx="830780" cy="830780"/>
            </a:xfrm>
            <a:prstGeom prst="rect">
              <a:avLst/>
            </a:prstGeom>
          </p:spPr>
        </p:pic>
        <p:sp>
          <p:nvSpPr>
            <p:cNvPr id="32" name="Content Placeholder 3">
              <a:extLst>
                <a:ext uri="{FF2B5EF4-FFF2-40B4-BE49-F238E27FC236}">
                  <a16:creationId xmlns:a16="http://schemas.microsoft.com/office/drawing/2014/main" id="{C68B4BE6-8960-CC62-C287-45F257D68A02}"/>
                </a:ext>
              </a:extLst>
            </p:cNvPr>
            <p:cNvSpPr txBox="1">
              <a:spLocks/>
            </p:cNvSpPr>
            <p:nvPr/>
          </p:nvSpPr>
          <p:spPr>
            <a:xfrm>
              <a:off x="7382298" y="3397880"/>
              <a:ext cx="1756747" cy="52322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AIR &amp; </a:t>
              </a:r>
              <a:br>
                <a:rPr lang="en-US" sz="1400" b="1">
                  <a:solidFill>
                    <a:schemeClr val="bg2">
                      <a:lumMod val="50000"/>
                    </a:schemeClr>
                  </a:solidFill>
                  <a:latin typeface="Helvetica" pitchFamily="2" charset="0"/>
                </a:rPr>
              </a:br>
              <a:r>
                <a:rPr lang="en-US" sz="1400" b="1">
                  <a:solidFill>
                    <a:schemeClr val="bg2">
                      <a:lumMod val="50000"/>
                    </a:schemeClr>
                  </a:solidFill>
                  <a:latin typeface="Helvetica" pitchFamily="2" charset="0"/>
                </a:rPr>
                <a:t>MARITIME PORTS</a:t>
              </a:r>
              <a:endParaRPr lang="en-US" sz="1400">
                <a:latin typeface="Amasis MT Pro Medium" panose="02040604050005020304" pitchFamily="18" charset="0"/>
              </a:endParaRPr>
            </a:p>
          </p:txBody>
        </p:sp>
        <p:pic>
          <p:nvPicPr>
            <p:cNvPr id="33" name="Graphic 32" descr="Factory outline">
              <a:extLst>
                <a:ext uri="{FF2B5EF4-FFF2-40B4-BE49-F238E27FC236}">
                  <a16:creationId xmlns:a16="http://schemas.microsoft.com/office/drawing/2014/main" id="{4C06E41B-BD5D-B933-F375-99E0EA7E96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17830" y="2395503"/>
              <a:ext cx="803265" cy="803265"/>
            </a:xfrm>
            <a:prstGeom prst="rect">
              <a:avLst/>
            </a:prstGeom>
          </p:spPr>
        </p:pic>
        <p:sp>
          <p:nvSpPr>
            <p:cNvPr id="34" name="Content Placeholder 3">
              <a:extLst>
                <a:ext uri="{FF2B5EF4-FFF2-40B4-BE49-F238E27FC236}">
                  <a16:creationId xmlns:a16="http://schemas.microsoft.com/office/drawing/2014/main" id="{570F9AB0-B1E3-69EE-1507-E2D6726ECABB}"/>
                </a:ext>
              </a:extLst>
            </p:cNvPr>
            <p:cNvSpPr txBox="1">
              <a:spLocks/>
            </p:cNvSpPr>
            <p:nvPr/>
          </p:nvSpPr>
          <p:spPr>
            <a:xfrm>
              <a:off x="9435768" y="3138238"/>
              <a:ext cx="1616059" cy="954107"/>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WATER &amp; SEWAGE TREATMENT PLANTS</a:t>
              </a:r>
              <a:endParaRPr lang="en-US" sz="1400">
                <a:latin typeface="Amasis MT Pro Medium" panose="02040604050005020304" pitchFamily="18" charset="0"/>
              </a:endParaRPr>
            </a:p>
          </p:txBody>
        </p:sp>
        <p:pic>
          <p:nvPicPr>
            <p:cNvPr id="36" name="Graphic 35" descr="Train outline">
              <a:extLst>
                <a:ext uri="{FF2B5EF4-FFF2-40B4-BE49-F238E27FC236}">
                  <a16:creationId xmlns:a16="http://schemas.microsoft.com/office/drawing/2014/main" id="{90D76044-9E0E-D390-67D4-C0E85C3733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38945" y="2512989"/>
              <a:ext cx="685779" cy="685779"/>
            </a:xfrm>
            <a:prstGeom prst="rect">
              <a:avLst/>
            </a:prstGeom>
          </p:spPr>
        </p:pic>
        <p:pic>
          <p:nvPicPr>
            <p:cNvPr id="37" name="Graphic 36" descr="Bus outline">
              <a:extLst>
                <a:ext uri="{FF2B5EF4-FFF2-40B4-BE49-F238E27FC236}">
                  <a16:creationId xmlns:a16="http://schemas.microsoft.com/office/drawing/2014/main" id="{E258D360-2FC2-1819-470B-C1360BF541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16049" y="2551652"/>
              <a:ext cx="685780" cy="685780"/>
            </a:xfrm>
            <a:prstGeom prst="rect">
              <a:avLst/>
            </a:prstGeom>
          </p:spPr>
        </p:pic>
        <p:sp>
          <p:nvSpPr>
            <p:cNvPr id="38" name="Rectangle 37">
              <a:extLst>
                <a:ext uri="{FF2B5EF4-FFF2-40B4-BE49-F238E27FC236}">
                  <a16:creationId xmlns:a16="http://schemas.microsoft.com/office/drawing/2014/main" id="{CA387CA2-C97F-7C79-E047-09694BDB71F8}"/>
                </a:ext>
              </a:extLst>
            </p:cNvPr>
            <p:cNvSpPr/>
            <p:nvPr/>
          </p:nvSpPr>
          <p:spPr>
            <a:xfrm>
              <a:off x="1558055" y="4409310"/>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70D3C75-021A-7F02-1D63-67B2C71BAEC5}"/>
                </a:ext>
              </a:extLst>
            </p:cNvPr>
            <p:cNvSpPr/>
            <p:nvPr/>
          </p:nvSpPr>
          <p:spPr>
            <a:xfrm>
              <a:off x="1699917" y="5490595"/>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CF70EEA6-5776-6DE8-5C75-5E5F8A8F5C21}"/>
                </a:ext>
              </a:extLst>
            </p:cNvPr>
            <p:cNvSpPr txBox="1">
              <a:spLocks/>
            </p:cNvSpPr>
            <p:nvPr/>
          </p:nvSpPr>
          <p:spPr>
            <a:xfrm>
              <a:off x="1558055" y="5416187"/>
              <a:ext cx="1761779" cy="71602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EDUCATIONAL FACILITIES</a:t>
              </a:r>
              <a:endParaRPr lang="en-US" sz="1400">
                <a:latin typeface="Amasis MT Pro Medium" panose="02040604050005020304" pitchFamily="18" charset="0"/>
              </a:endParaRPr>
            </a:p>
          </p:txBody>
        </p:sp>
        <p:sp>
          <p:nvSpPr>
            <p:cNvPr id="41" name="Rectangle 40">
              <a:extLst>
                <a:ext uri="{FF2B5EF4-FFF2-40B4-BE49-F238E27FC236}">
                  <a16:creationId xmlns:a16="http://schemas.microsoft.com/office/drawing/2014/main" id="{FB03C300-F436-80F0-C8A2-86B3DF64AB69}"/>
                </a:ext>
              </a:extLst>
            </p:cNvPr>
            <p:cNvSpPr/>
            <p:nvPr/>
          </p:nvSpPr>
          <p:spPr>
            <a:xfrm>
              <a:off x="9290047" y="4408360"/>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E5C0EF-F3D7-1C89-1A36-5129DCCD830D}"/>
                </a:ext>
              </a:extLst>
            </p:cNvPr>
            <p:cNvSpPr/>
            <p:nvPr/>
          </p:nvSpPr>
          <p:spPr>
            <a:xfrm>
              <a:off x="9431909" y="5489645"/>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4E3111F-8709-410C-0E60-042189CCA55B}"/>
                </a:ext>
              </a:extLst>
            </p:cNvPr>
            <p:cNvSpPr/>
            <p:nvPr/>
          </p:nvSpPr>
          <p:spPr>
            <a:xfrm>
              <a:off x="7341094" y="4412571"/>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F3FA37F-5892-30F6-B478-11AFAB72482B}"/>
                </a:ext>
              </a:extLst>
            </p:cNvPr>
            <p:cNvSpPr/>
            <p:nvPr/>
          </p:nvSpPr>
          <p:spPr>
            <a:xfrm>
              <a:off x="7482956" y="5493856"/>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EF2DEC2-9832-BC1A-FAD3-107835867774}"/>
                </a:ext>
              </a:extLst>
            </p:cNvPr>
            <p:cNvSpPr/>
            <p:nvPr/>
          </p:nvSpPr>
          <p:spPr>
            <a:xfrm>
              <a:off x="5390012" y="4410858"/>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E1876F2-21C3-AECE-7819-7028C49C39DF}"/>
                </a:ext>
              </a:extLst>
            </p:cNvPr>
            <p:cNvSpPr/>
            <p:nvPr/>
          </p:nvSpPr>
          <p:spPr>
            <a:xfrm>
              <a:off x="5531874" y="5492143"/>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97299C4-3FC2-19F4-B3B8-B811E9D49371}"/>
                </a:ext>
              </a:extLst>
            </p:cNvPr>
            <p:cNvSpPr/>
            <p:nvPr/>
          </p:nvSpPr>
          <p:spPr>
            <a:xfrm>
              <a:off x="3464810" y="4406419"/>
              <a:ext cx="1761780" cy="129079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B6C989-3700-BF09-9C8A-7A64253DB84D}"/>
                </a:ext>
              </a:extLst>
            </p:cNvPr>
            <p:cNvSpPr/>
            <p:nvPr/>
          </p:nvSpPr>
          <p:spPr>
            <a:xfrm>
              <a:off x="3606672" y="5487704"/>
              <a:ext cx="1496994" cy="3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3">
              <a:extLst>
                <a:ext uri="{FF2B5EF4-FFF2-40B4-BE49-F238E27FC236}">
                  <a16:creationId xmlns:a16="http://schemas.microsoft.com/office/drawing/2014/main" id="{EF9BBA6D-3EB2-FDFD-4B12-57E34BAB2F65}"/>
                </a:ext>
              </a:extLst>
            </p:cNvPr>
            <p:cNvSpPr txBox="1">
              <a:spLocks/>
            </p:cNvSpPr>
            <p:nvPr/>
          </p:nvSpPr>
          <p:spPr>
            <a:xfrm>
              <a:off x="3606672" y="5547293"/>
              <a:ext cx="1444556" cy="2998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HOSPITALS</a:t>
              </a:r>
              <a:endParaRPr lang="en-US" sz="1400">
                <a:latin typeface="Amasis MT Pro Medium" panose="02040604050005020304" pitchFamily="18" charset="0"/>
              </a:endParaRPr>
            </a:p>
          </p:txBody>
        </p:sp>
        <p:sp>
          <p:nvSpPr>
            <p:cNvPr id="50" name="Content Placeholder 3">
              <a:extLst>
                <a:ext uri="{FF2B5EF4-FFF2-40B4-BE49-F238E27FC236}">
                  <a16:creationId xmlns:a16="http://schemas.microsoft.com/office/drawing/2014/main" id="{2EB52A4D-08A3-4E63-6691-6C695126AEF5}"/>
                </a:ext>
              </a:extLst>
            </p:cNvPr>
            <p:cNvSpPr txBox="1">
              <a:spLocks/>
            </p:cNvSpPr>
            <p:nvPr/>
          </p:nvSpPr>
          <p:spPr>
            <a:xfrm>
              <a:off x="5290839" y="5545043"/>
              <a:ext cx="1876187" cy="299833"/>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COURTHOUSES </a:t>
              </a:r>
              <a:br>
                <a:rPr lang="en-US" sz="1400" b="1">
                  <a:solidFill>
                    <a:schemeClr val="bg2">
                      <a:lumMod val="50000"/>
                    </a:schemeClr>
                  </a:solidFill>
                  <a:latin typeface="Helvetica" pitchFamily="2" charset="0"/>
                </a:rPr>
              </a:br>
              <a:r>
                <a:rPr lang="en-US" sz="1400" b="1">
                  <a:solidFill>
                    <a:schemeClr val="bg2">
                      <a:lumMod val="50000"/>
                    </a:schemeClr>
                  </a:solidFill>
                  <a:latin typeface="Helvetica" pitchFamily="2" charset="0"/>
                </a:rPr>
                <a:t>&amp; JUSTICE</a:t>
              </a:r>
              <a:br>
                <a:rPr lang="en-US" sz="1400" b="1">
                  <a:solidFill>
                    <a:schemeClr val="bg2">
                      <a:lumMod val="50000"/>
                    </a:schemeClr>
                  </a:solidFill>
                  <a:latin typeface="Helvetica" pitchFamily="2" charset="0"/>
                </a:rPr>
              </a:br>
              <a:r>
                <a:rPr lang="en-US" sz="1400" b="1">
                  <a:solidFill>
                    <a:schemeClr val="bg2">
                      <a:lumMod val="50000"/>
                    </a:schemeClr>
                  </a:solidFill>
                  <a:latin typeface="Helvetica" pitchFamily="2" charset="0"/>
                </a:rPr>
                <a:t>CENTERS</a:t>
              </a:r>
              <a:endParaRPr lang="en-US" sz="1400">
                <a:latin typeface="Amasis MT Pro Medium" panose="02040604050005020304" pitchFamily="18" charset="0"/>
              </a:endParaRPr>
            </a:p>
          </p:txBody>
        </p:sp>
        <p:sp>
          <p:nvSpPr>
            <p:cNvPr id="51" name="Content Placeholder 3">
              <a:extLst>
                <a:ext uri="{FF2B5EF4-FFF2-40B4-BE49-F238E27FC236}">
                  <a16:creationId xmlns:a16="http://schemas.microsoft.com/office/drawing/2014/main" id="{42470B92-51D9-484B-429A-2F29CD4A3E72}"/>
                </a:ext>
              </a:extLst>
            </p:cNvPr>
            <p:cNvSpPr txBox="1">
              <a:spLocks/>
            </p:cNvSpPr>
            <p:nvPr/>
          </p:nvSpPr>
          <p:spPr>
            <a:xfrm>
              <a:off x="7364845" y="5414557"/>
              <a:ext cx="1756747" cy="954107"/>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OTHER MUNICIPAL OR COMMUNITY-USE FACILITIES</a:t>
              </a:r>
              <a:endParaRPr lang="en-US" sz="1400">
                <a:latin typeface="Amasis MT Pro Medium" panose="02040604050005020304" pitchFamily="18" charset="0"/>
              </a:endParaRPr>
            </a:p>
          </p:txBody>
        </p:sp>
        <p:sp>
          <p:nvSpPr>
            <p:cNvPr id="52" name="Content Placeholder 3">
              <a:extLst>
                <a:ext uri="{FF2B5EF4-FFF2-40B4-BE49-F238E27FC236}">
                  <a16:creationId xmlns:a16="http://schemas.microsoft.com/office/drawing/2014/main" id="{1642D31C-2B95-1395-77C6-CE0B0E1277D8}"/>
                </a:ext>
              </a:extLst>
            </p:cNvPr>
            <p:cNvSpPr txBox="1">
              <a:spLocks/>
            </p:cNvSpPr>
            <p:nvPr/>
          </p:nvSpPr>
          <p:spPr>
            <a:xfrm>
              <a:off x="9394564" y="5438532"/>
              <a:ext cx="1616059" cy="52322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000" kern="1200">
                  <a:solidFill>
                    <a:schemeClr val="tx1"/>
                  </a:solidFill>
                  <a:latin typeface="Amasis MT Pro Light" panose="02040304050005020304" pitchFamily="18" charset="0"/>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tx1"/>
                  </a:solidFill>
                  <a:latin typeface="Amasis MT Pro Light" panose="02040304050005020304" pitchFamily="18" charset="0"/>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400" kern="1200">
                  <a:solidFill>
                    <a:schemeClr val="tx1"/>
                  </a:solidFill>
                  <a:latin typeface="Amasis MT Pro Light" panose="020403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bg2">
                      <a:lumMod val="50000"/>
                    </a:schemeClr>
                  </a:solidFill>
                  <a:latin typeface="Helvetica" pitchFamily="2" charset="0"/>
                </a:rPr>
                <a:t>RENEWABLE ENERGY</a:t>
              </a:r>
              <a:endParaRPr lang="en-US" sz="1400">
                <a:latin typeface="Amasis MT Pro Medium" panose="02040604050005020304" pitchFamily="18" charset="0"/>
              </a:endParaRPr>
            </a:p>
          </p:txBody>
        </p:sp>
        <p:pic>
          <p:nvPicPr>
            <p:cNvPr id="53" name="Graphic 52" descr="Scales of justice outline">
              <a:extLst>
                <a:ext uri="{FF2B5EF4-FFF2-40B4-BE49-F238E27FC236}">
                  <a16:creationId xmlns:a16="http://schemas.microsoft.com/office/drawing/2014/main" id="{D434BA87-2A1E-FCD3-8CC6-FAAD2558FB1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818523" y="4484600"/>
              <a:ext cx="839016" cy="839016"/>
            </a:xfrm>
            <a:prstGeom prst="rect">
              <a:avLst/>
            </a:prstGeom>
          </p:spPr>
        </p:pic>
        <p:pic>
          <p:nvPicPr>
            <p:cNvPr id="54" name="Graphic 53" descr="Battery charging outline">
              <a:extLst>
                <a:ext uri="{FF2B5EF4-FFF2-40B4-BE49-F238E27FC236}">
                  <a16:creationId xmlns:a16="http://schemas.microsoft.com/office/drawing/2014/main" id="{4AD498AF-1C2D-98ED-E67F-706E37882E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859422" y="4674832"/>
              <a:ext cx="686341" cy="686341"/>
            </a:xfrm>
            <a:prstGeom prst="rect">
              <a:avLst/>
            </a:prstGeom>
          </p:spPr>
        </p:pic>
      </p:grpSp>
      <p:pic>
        <p:nvPicPr>
          <p:cNvPr id="58" name="Picture 57">
            <a:extLst>
              <a:ext uri="{FF2B5EF4-FFF2-40B4-BE49-F238E27FC236}">
                <a16:creationId xmlns:a16="http://schemas.microsoft.com/office/drawing/2014/main" id="{AA0F38C0-06DA-86C1-CEDD-2C703A6EDC34}"/>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772239" y="249601"/>
            <a:ext cx="2232563" cy="685436"/>
          </a:xfrm>
          <a:prstGeom prst="rect">
            <a:avLst/>
          </a:prstGeom>
        </p:spPr>
      </p:pic>
      <p:pic>
        <p:nvPicPr>
          <p:cNvPr id="61" name="Picture 60">
            <a:extLst>
              <a:ext uri="{FF2B5EF4-FFF2-40B4-BE49-F238E27FC236}">
                <a16:creationId xmlns:a16="http://schemas.microsoft.com/office/drawing/2014/main" id="{BC33F3E2-2F1D-C8E0-18B3-31F1287BC8E0}"/>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b="-13097"/>
          <a:stretch/>
        </p:blipFill>
        <p:spPr>
          <a:xfrm>
            <a:off x="8747640" y="429782"/>
            <a:ext cx="896643" cy="367682"/>
          </a:xfrm>
          <a:prstGeom prst="rect">
            <a:avLst/>
          </a:prstGeom>
        </p:spPr>
      </p:pic>
    </p:spTree>
    <p:extLst>
      <p:ext uri="{BB962C8B-B14F-4D97-AF65-F5344CB8AC3E}">
        <p14:creationId xmlns:p14="http://schemas.microsoft.com/office/powerpoint/2010/main" val="346172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DBC45A-51EE-87BB-EF6E-E2A876256FE7}"/>
              </a:ext>
            </a:extLst>
          </p:cNvPr>
          <p:cNvSpPr txBox="1"/>
          <p:nvPr/>
        </p:nvSpPr>
        <p:spPr>
          <a:xfrm>
            <a:off x="1174297" y="3061233"/>
            <a:ext cx="4561104" cy="571834"/>
          </a:xfrm>
          <a:prstGeom prst="rect">
            <a:avLst/>
          </a:prstGeom>
          <a:noFill/>
        </p:spPr>
        <p:txBody>
          <a:bodyPr wrap="square" rtlCol="0">
            <a:noAutofit/>
          </a:bodyPr>
          <a:lstStyle/>
          <a:p>
            <a:r>
              <a:rPr lang="en-US">
                <a:solidFill>
                  <a:srgbClr val="0D0D0D"/>
                </a:solidFill>
                <a:latin typeface="Avenir Light" panose="020B0402020203020204" pitchFamily="34" charset="77"/>
              </a:rPr>
              <a:t>SCHEDULE DISCIPLINE</a:t>
            </a:r>
          </a:p>
        </p:txBody>
      </p:sp>
      <p:sp>
        <p:nvSpPr>
          <p:cNvPr id="15" name="TextBox 14">
            <a:extLst>
              <a:ext uri="{FF2B5EF4-FFF2-40B4-BE49-F238E27FC236}">
                <a16:creationId xmlns:a16="http://schemas.microsoft.com/office/drawing/2014/main" id="{1B54B1BE-39F1-A6F5-1761-A2DAE993A4EC}"/>
              </a:ext>
            </a:extLst>
          </p:cNvPr>
          <p:cNvSpPr txBox="1"/>
          <p:nvPr/>
        </p:nvSpPr>
        <p:spPr>
          <a:xfrm>
            <a:off x="1174297" y="3788830"/>
            <a:ext cx="3608305" cy="571834"/>
          </a:xfrm>
          <a:prstGeom prst="rect">
            <a:avLst/>
          </a:prstGeom>
          <a:noFill/>
        </p:spPr>
        <p:txBody>
          <a:bodyPr wrap="square" rtlCol="0">
            <a:noAutofit/>
          </a:bodyPr>
          <a:lstStyle/>
          <a:p>
            <a:r>
              <a:rPr lang="en-US">
                <a:solidFill>
                  <a:srgbClr val="0D0D0D"/>
                </a:solidFill>
                <a:latin typeface="Avenir Light" panose="020B0402020203020204" pitchFamily="34" charset="77"/>
              </a:rPr>
              <a:t>BUDGET CERTAINTY</a:t>
            </a:r>
          </a:p>
        </p:txBody>
      </p:sp>
      <p:sp>
        <p:nvSpPr>
          <p:cNvPr id="17" name="TextBox 16">
            <a:extLst>
              <a:ext uri="{FF2B5EF4-FFF2-40B4-BE49-F238E27FC236}">
                <a16:creationId xmlns:a16="http://schemas.microsoft.com/office/drawing/2014/main" id="{021643BD-747E-8799-0BBC-601C6FD47F99}"/>
              </a:ext>
            </a:extLst>
          </p:cNvPr>
          <p:cNvSpPr txBox="1"/>
          <p:nvPr/>
        </p:nvSpPr>
        <p:spPr>
          <a:xfrm>
            <a:off x="1174297" y="4614253"/>
            <a:ext cx="4561104" cy="571834"/>
          </a:xfrm>
          <a:prstGeom prst="rect">
            <a:avLst/>
          </a:prstGeom>
          <a:noFill/>
        </p:spPr>
        <p:txBody>
          <a:bodyPr wrap="square" rtlCol="0">
            <a:noAutofit/>
          </a:bodyPr>
          <a:lstStyle/>
          <a:p>
            <a:r>
              <a:rPr lang="en-US">
                <a:solidFill>
                  <a:srgbClr val="0D0D0D"/>
                </a:solidFill>
                <a:latin typeface="Avenir Light" panose="020B0402020203020204" pitchFamily="34" charset="77"/>
              </a:rPr>
              <a:t>COST SAVINGS</a:t>
            </a:r>
          </a:p>
        </p:txBody>
      </p:sp>
      <p:sp>
        <p:nvSpPr>
          <p:cNvPr id="18" name="TextBox 17">
            <a:extLst>
              <a:ext uri="{FF2B5EF4-FFF2-40B4-BE49-F238E27FC236}">
                <a16:creationId xmlns:a16="http://schemas.microsoft.com/office/drawing/2014/main" id="{E5B561B6-B6E6-3740-FA35-7EC6124F7D18}"/>
              </a:ext>
            </a:extLst>
          </p:cNvPr>
          <p:cNvSpPr txBox="1"/>
          <p:nvPr/>
        </p:nvSpPr>
        <p:spPr>
          <a:xfrm>
            <a:off x="1174297" y="5337431"/>
            <a:ext cx="4561104" cy="571834"/>
          </a:xfrm>
          <a:prstGeom prst="rect">
            <a:avLst/>
          </a:prstGeom>
          <a:noFill/>
        </p:spPr>
        <p:txBody>
          <a:bodyPr wrap="square" rtlCol="0">
            <a:noAutofit/>
          </a:bodyPr>
          <a:lstStyle/>
          <a:p>
            <a:r>
              <a:rPr lang="en-US">
                <a:solidFill>
                  <a:srgbClr val="0D0D0D"/>
                </a:solidFill>
                <a:latin typeface="Avenir Light" panose="020B0402020203020204" pitchFamily="34" charset="77"/>
              </a:rPr>
              <a:t>GREATER INNOVATION</a:t>
            </a:r>
          </a:p>
        </p:txBody>
      </p:sp>
      <p:sp>
        <p:nvSpPr>
          <p:cNvPr id="19" name="TextBox 18">
            <a:extLst>
              <a:ext uri="{FF2B5EF4-FFF2-40B4-BE49-F238E27FC236}">
                <a16:creationId xmlns:a16="http://schemas.microsoft.com/office/drawing/2014/main" id="{3938AE1F-6B6D-415C-0971-EBB482D8DD4C}"/>
              </a:ext>
            </a:extLst>
          </p:cNvPr>
          <p:cNvSpPr txBox="1"/>
          <p:nvPr/>
        </p:nvSpPr>
        <p:spPr>
          <a:xfrm>
            <a:off x="1174297" y="6129189"/>
            <a:ext cx="4561104" cy="571834"/>
          </a:xfrm>
          <a:prstGeom prst="rect">
            <a:avLst/>
          </a:prstGeom>
          <a:noFill/>
        </p:spPr>
        <p:txBody>
          <a:bodyPr wrap="square" rtlCol="0">
            <a:noAutofit/>
          </a:bodyPr>
          <a:lstStyle/>
          <a:p>
            <a:r>
              <a:rPr lang="en-US">
                <a:solidFill>
                  <a:srgbClr val="0D0D0D"/>
                </a:solidFill>
                <a:latin typeface="Avenir Light" panose="020B0402020203020204" pitchFamily="34" charset="77"/>
              </a:rPr>
              <a:t>LIFE-CYCLE MAINTENANCE</a:t>
            </a:r>
          </a:p>
        </p:txBody>
      </p:sp>
      <p:sp>
        <p:nvSpPr>
          <p:cNvPr id="20" name="TextBox 19">
            <a:extLst>
              <a:ext uri="{FF2B5EF4-FFF2-40B4-BE49-F238E27FC236}">
                <a16:creationId xmlns:a16="http://schemas.microsoft.com/office/drawing/2014/main" id="{B22D6E41-30D3-4432-C855-465B654E4C2B}"/>
              </a:ext>
            </a:extLst>
          </p:cNvPr>
          <p:cNvSpPr txBox="1"/>
          <p:nvPr/>
        </p:nvSpPr>
        <p:spPr>
          <a:xfrm>
            <a:off x="6282579" y="3061233"/>
            <a:ext cx="4561104" cy="571834"/>
          </a:xfrm>
          <a:prstGeom prst="rect">
            <a:avLst/>
          </a:prstGeom>
          <a:noFill/>
        </p:spPr>
        <p:txBody>
          <a:bodyPr wrap="square" rtlCol="0">
            <a:noAutofit/>
          </a:bodyPr>
          <a:lstStyle/>
          <a:p>
            <a:r>
              <a:rPr lang="en-US">
                <a:solidFill>
                  <a:srgbClr val="0D0D0D"/>
                </a:solidFill>
                <a:latin typeface="Avenir Light" panose="020B0402020203020204" pitchFamily="34" charset="77"/>
              </a:rPr>
              <a:t>ACCELERATED DELIVERY</a:t>
            </a:r>
          </a:p>
        </p:txBody>
      </p:sp>
      <p:sp>
        <p:nvSpPr>
          <p:cNvPr id="21" name="TextBox 20">
            <a:extLst>
              <a:ext uri="{FF2B5EF4-FFF2-40B4-BE49-F238E27FC236}">
                <a16:creationId xmlns:a16="http://schemas.microsoft.com/office/drawing/2014/main" id="{1FB8DC58-AAD6-96DE-FE12-503FD5111339}"/>
              </a:ext>
            </a:extLst>
          </p:cNvPr>
          <p:cNvSpPr txBox="1"/>
          <p:nvPr/>
        </p:nvSpPr>
        <p:spPr>
          <a:xfrm>
            <a:off x="6257484" y="3788830"/>
            <a:ext cx="5934516" cy="571834"/>
          </a:xfrm>
          <a:prstGeom prst="rect">
            <a:avLst/>
          </a:prstGeom>
          <a:noFill/>
        </p:spPr>
        <p:txBody>
          <a:bodyPr wrap="square" rtlCol="0">
            <a:noAutofit/>
          </a:bodyPr>
          <a:lstStyle/>
          <a:p>
            <a:r>
              <a:rPr lang="en-US">
                <a:solidFill>
                  <a:srgbClr val="0D0D0D"/>
                </a:solidFill>
                <a:latin typeface="Avenir Light" panose="020B0402020203020204" pitchFamily="34" charset="77"/>
              </a:rPr>
              <a:t>PUBLIC OWNERSHIP &amp; CONTROL</a:t>
            </a:r>
          </a:p>
        </p:txBody>
      </p:sp>
      <p:sp>
        <p:nvSpPr>
          <p:cNvPr id="22" name="TextBox 21">
            <a:extLst>
              <a:ext uri="{FF2B5EF4-FFF2-40B4-BE49-F238E27FC236}">
                <a16:creationId xmlns:a16="http://schemas.microsoft.com/office/drawing/2014/main" id="{58C1C9AF-F264-9791-A22C-906825B3A4B9}"/>
              </a:ext>
            </a:extLst>
          </p:cNvPr>
          <p:cNvSpPr txBox="1"/>
          <p:nvPr/>
        </p:nvSpPr>
        <p:spPr>
          <a:xfrm>
            <a:off x="6282579" y="4614253"/>
            <a:ext cx="4942838" cy="571834"/>
          </a:xfrm>
          <a:prstGeom prst="rect">
            <a:avLst/>
          </a:prstGeom>
          <a:noFill/>
        </p:spPr>
        <p:txBody>
          <a:bodyPr wrap="square" rtlCol="0">
            <a:noAutofit/>
          </a:bodyPr>
          <a:lstStyle/>
          <a:p>
            <a:r>
              <a:rPr lang="en-US">
                <a:solidFill>
                  <a:srgbClr val="0D0D0D"/>
                </a:solidFill>
                <a:latin typeface="Avenir Light" panose="020B0402020203020204" pitchFamily="34" charset="77"/>
              </a:rPr>
              <a:t>EFFECTIVE RISK TRANSFER</a:t>
            </a:r>
          </a:p>
        </p:txBody>
      </p:sp>
      <p:sp>
        <p:nvSpPr>
          <p:cNvPr id="23" name="TextBox 22">
            <a:extLst>
              <a:ext uri="{FF2B5EF4-FFF2-40B4-BE49-F238E27FC236}">
                <a16:creationId xmlns:a16="http://schemas.microsoft.com/office/drawing/2014/main" id="{95B14D18-9A56-6E68-74DA-AF3537E699F1}"/>
              </a:ext>
            </a:extLst>
          </p:cNvPr>
          <p:cNvSpPr txBox="1"/>
          <p:nvPr/>
        </p:nvSpPr>
        <p:spPr>
          <a:xfrm>
            <a:off x="6282579" y="5337431"/>
            <a:ext cx="4942838" cy="571834"/>
          </a:xfrm>
          <a:prstGeom prst="rect">
            <a:avLst/>
          </a:prstGeom>
          <a:noFill/>
        </p:spPr>
        <p:txBody>
          <a:bodyPr wrap="square" rtlCol="0">
            <a:noAutofit/>
          </a:bodyPr>
          <a:lstStyle/>
          <a:p>
            <a:r>
              <a:rPr lang="en-US">
                <a:solidFill>
                  <a:srgbClr val="0D0D0D"/>
                </a:solidFill>
                <a:latin typeface="Avenir Light" panose="020B0402020203020204" pitchFamily="34" charset="77"/>
              </a:rPr>
              <a:t>JOB CREATION</a:t>
            </a:r>
          </a:p>
        </p:txBody>
      </p:sp>
      <p:sp>
        <p:nvSpPr>
          <p:cNvPr id="24" name="TextBox 23">
            <a:extLst>
              <a:ext uri="{FF2B5EF4-FFF2-40B4-BE49-F238E27FC236}">
                <a16:creationId xmlns:a16="http://schemas.microsoft.com/office/drawing/2014/main" id="{E3A42CC7-14E6-360B-22D5-822348CE568E}"/>
              </a:ext>
            </a:extLst>
          </p:cNvPr>
          <p:cNvSpPr txBox="1"/>
          <p:nvPr/>
        </p:nvSpPr>
        <p:spPr>
          <a:xfrm>
            <a:off x="6282579" y="6129189"/>
            <a:ext cx="5934517" cy="571834"/>
          </a:xfrm>
          <a:prstGeom prst="rect">
            <a:avLst/>
          </a:prstGeom>
          <a:noFill/>
        </p:spPr>
        <p:txBody>
          <a:bodyPr wrap="square" rtlCol="0">
            <a:noAutofit/>
          </a:bodyPr>
          <a:lstStyle/>
          <a:p>
            <a:r>
              <a:rPr lang="en-US">
                <a:solidFill>
                  <a:srgbClr val="0D0D0D"/>
                </a:solidFill>
                <a:latin typeface="Avenir Light" panose="020B0402020203020204" pitchFamily="34" charset="77"/>
              </a:rPr>
              <a:t>PAYMENT FOR PERFORMANCE/ACCOUNTABILITY</a:t>
            </a:r>
          </a:p>
        </p:txBody>
      </p:sp>
      <p:grpSp>
        <p:nvGrpSpPr>
          <p:cNvPr id="27" name="Group 26">
            <a:extLst>
              <a:ext uri="{FF2B5EF4-FFF2-40B4-BE49-F238E27FC236}">
                <a16:creationId xmlns:a16="http://schemas.microsoft.com/office/drawing/2014/main" id="{B8779E60-4B59-7E37-EAEC-180CFDB7052A}"/>
              </a:ext>
            </a:extLst>
          </p:cNvPr>
          <p:cNvGrpSpPr/>
          <p:nvPr/>
        </p:nvGrpSpPr>
        <p:grpSpPr>
          <a:xfrm>
            <a:off x="382209" y="2946001"/>
            <a:ext cx="610160" cy="3662358"/>
            <a:chOff x="364163" y="2561822"/>
            <a:chExt cx="628508" cy="3772489"/>
          </a:xfrm>
        </p:grpSpPr>
        <p:pic>
          <p:nvPicPr>
            <p:cNvPr id="8" name="Picture 7">
              <a:extLst>
                <a:ext uri="{FF2B5EF4-FFF2-40B4-BE49-F238E27FC236}">
                  <a16:creationId xmlns:a16="http://schemas.microsoft.com/office/drawing/2014/main" id="{37A9EA43-6397-D8AF-C2BF-5902E349B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39" y="4946061"/>
              <a:ext cx="600984" cy="600985"/>
            </a:xfrm>
            <a:prstGeom prst="rect">
              <a:avLst/>
            </a:prstGeom>
          </p:spPr>
        </p:pic>
        <p:pic>
          <p:nvPicPr>
            <p:cNvPr id="9" name="Picture 8">
              <a:extLst>
                <a:ext uri="{FF2B5EF4-FFF2-40B4-BE49-F238E27FC236}">
                  <a16:creationId xmlns:a16="http://schemas.microsoft.com/office/drawing/2014/main" id="{6DAF2E9F-3E10-1F77-32CA-C907FA3495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687" y="3350137"/>
              <a:ext cx="600984" cy="600985"/>
            </a:xfrm>
            <a:prstGeom prst="rect">
              <a:avLst/>
            </a:prstGeom>
          </p:spPr>
        </p:pic>
        <p:pic>
          <p:nvPicPr>
            <p:cNvPr id="10" name="Picture 9">
              <a:extLst>
                <a:ext uri="{FF2B5EF4-FFF2-40B4-BE49-F238E27FC236}">
                  <a16:creationId xmlns:a16="http://schemas.microsoft.com/office/drawing/2014/main" id="{D4CFA10E-A11D-A08A-F747-C820E643E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163" y="4186424"/>
              <a:ext cx="610159" cy="610159"/>
            </a:xfrm>
            <a:prstGeom prst="rect">
              <a:avLst/>
            </a:prstGeom>
          </p:spPr>
        </p:pic>
        <p:pic>
          <p:nvPicPr>
            <p:cNvPr id="16" name="Picture 15">
              <a:extLst>
                <a:ext uri="{FF2B5EF4-FFF2-40B4-BE49-F238E27FC236}">
                  <a16:creationId xmlns:a16="http://schemas.microsoft.com/office/drawing/2014/main" id="{49CFAFCD-26C9-8044-5AA3-99E2015DC4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580" y="2561822"/>
              <a:ext cx="591809" cy="591809"/>
            </a:xfrm>
            <a:prstGeom prst="rect">
              <a:avLst/>
            </a:prstGeom>
          </p:spPr>
        </p:pic>
        <p:pic>
          <p:nvPicPr>
            <p:cNvPr id="25" name="Picture 24">
              <a:extLst>
                <a:ext uri="{FF2B5EF4-FFF2-40B4-BE49-F238E27FC236}">
                  <a16:creationId xmlns:a16="http://schemas.microsoft.com/office/drawing/2014/main" id="{B30E0BD4-8640-40FC-D032-D9A0D603DC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87" y="5748610"/>
              <a:ext cx="585701" cy="585701"/>
            </a:xfrm>
            <a:prstGeom prst="rect">
              <a:avLst/>
            </a:prstGeom>
          </p:spPr>
        </p:pic>
      </p:grpSp>
      <p:pic>
        <p:nvPicPr>
          <p:cNvPr id="5" name="Picture 4">
            <a:extLst>
              <a:ext uri="{FF2B5EF4-FFF2-40B4-BE49-F238E27FC236}">
                <a16:creationId xmlns:a16="http://schemas.microsoft.com/office/drawing/2014/main" id="{998D2289-8D60-9806-D7B7-B93005BB79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94599" y="3739002"/>
            <a:ext cx="540617" cy="540617"/>
          </a:xfrm>
          <a:prstGeom prst="rect">
            <a:avLst/>
          </a:prstGeom>
        </p:spPr>
      </p:pic>
      <p:pic>
        <p:nvPicPr>
          <p:cNvPr id="11" name="Picture 10">
            <a:extLst>
              <a:ext uri="{FF2B5EF4-FFF2-40B4-BE49-F238E27FC236}">
                <a16:creationId xmlns:a16="http://schemas.microsoft.com/office/drawing/2014/main" id="{72BA7820-D82F-9150-59AE-6AB51FB4AD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77959" y="5276798"/>
            <a:ext cx="557255" cy="557255"/>
          </a:xfrm>
          <a:prstGeom prst="rect">
            <a:avLst/>
          </a:prstGeom>
        </p:spPr>
      </p:pic>
      <p:pic>
        <p:nvPicPr>
          <p:cNvPr id="12" name="Picture 11">
            <a:extLst>
              <a:ext uri="{FF2B5EF4-FFF2-40B4-BE49-F238E27FC236}">
                <a16:creationId xmlns:a16="http://schemas.microsoft.com/office/drawing/2014/main" id="{8948F619-7114-F378-749C-79450B5588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6367" y="6063666"/>
            <a:ext cx="564195" cy="564195"/>
          </a:xfrm>
          <a:prstGeom prst="rect">
            <a:avLst/>
          </a:prstGeom>
        </p:spPr>
      </p:pic>
      <p:pic>
        <p:nvPicPr>
          <p:cNvPr id="13" name="Picture 12">
            <a:extLst>
              <a:ext uri="{FF2B5EF4-FFF2-40B4-BE49-F238E27FC236}">
                <a16:creationId xmlns:a16="http://schemas.microsoft.com/office/drawing/2014/main" id="{7C783CB8-8D4A-77D7-B051-94B30BFCDC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77960" y="4553570"/>
            <a:ext cx="557255" cy="557255"/>
          </a:xfrm>
          <a:prstGeom prst="rect">
            <a:avLst/>
          </a:prstGeom>
        </p:spPr>
      </p:pic>
      <p:pic>
        <p:nvPicPr>
          <p:cNvPr id="26" name="Picture 25">
            <a:extLst>
              <a:ext uri="{FF2B5EF4-FFF2-40B4-BE49-F238E27FC236}">
                <a16:creationId xmlns:a16="http://schemas.microsoft.com/office/drawing/2014/main" id="{66962E99-53E3-608B-83BC-4F32154CED9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86281" y="2936900"/>
            <a:ext cx="576440" cy="577729"/>
          </a:xfrm>
          <a:prstGeom prst="rect">
            <a:avLst/>
          </a:prstGeom>
        </p:spPr>
      </p:pic>
      <p:sp>
        <p:nvSpPr>
          <p:cNvPr id="28" name="Google Shape;414;p62">
            <a:extLst>
              <a:ext uri="{FF2B5EF4-FFF2-40B4-BE49-F238E27FC236}">
                <a16:creationId xmlns:a16="http://schemas.microsoft.com/office/drawing/2014/main" id="{D8C3695C-FA5D-3427-6B9A-6AA46FA616D1}"/>
              </a:ext>
            </a:extLst>
          </p:cNvPr>
          <p:cNvSpPr txBox="1">
            <a:spLocks noChangeArrowheads="1"/>
          </p:cNvSpPr>
          <p:nvPr/>
        </p:nvSpPr>
        <p:spPr bwMode="auto">
          <a:xfrm>
            <a:off x="370512" y="2215377"/>
            <a:ext cx="5050378" cy="4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Benefits of a P3</a:t>
            </a:r>
          </a:p>
        </p:txBody>
      </p:sp>
      <p:pic>
        <p:nvPicPr>
          <p:cNvPr id="29" name="Picture 28">
            <a:extLst>
              <a:ext uri="{FF2B5EF4-FFF2-40B4-BE49-F238E27FC236}">
                <a16:creationId xmlns:a16="http://schemas.microsoft.com/office/drawing/2014/main" id="{95C934BC-8D98-8011-9410-0C0B026EAC51}"/>
              </a:ext>
            </a:extLst>
          </p:cNvPr>
          <p:cNvPicPr>
            <a:picLocks noChangeAspect="1"/>
          </p:cNvPicPr>
          <p:nvPr/>
        </p:nvPicPr>
        <p:blipFill>
          <a:blip r:embed="rId13"/>
          <a:stretch>
            <a:fillRect/>
          </a:stretch>
        </p:blipFill>
        <p:spPr>
          <a:xfrm>
            <a:off x="0" y="9558"/>
            <a:ext cx="12192000" cy="2097685"/>
          </a:xfrm>
          <a:prstGeom prst="rect">
            <a:avLst/>
          </a:prstGeom>
        </p:spPr>
      </p:pic>
      <p:cxnSp>
        <p:nvCxnSpPr>
          <p:cNvPr id="31" name="Straight Connector 30">
            <a:extLst>
              <a:ext uri="{FF2B5EF4-FFF2-40B4-BE49-F238E27FC236}">
                <a16:creationId xmlns:a16="http://schemas.microsoft.com/office/drawing/2014/main" id="{92EF340B-E4B6-6F36-BC0A-D122F3CCE38D}"/>
              </a:ext>
            </a:extLst>
          </p:cNvPr>
          <p:cNvCxnSpPr>
            <a:cxnSpLocks/>
          </p:cNvCxnSpPr>
          <p:nvPr/>
        </p:nvCxnSpPr>
        <p:spPr>
          <a:xfrm>
            <a:off x="513505" y="2784788"/>
            <a:ext cx="120673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6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7420D8A-7712-01B9-C4DC-50E821AA4AB6}"/>
              </a:ext>
            </a:extLst>
          </p:cNvPr>
          <p:cNvCxnSpPr/>
          <p:nvPr/>
        </p:nvCxnSpPr>
        <p:spPr bwMode="auto">
          <a:xfrm>
            <a:off x="8374145" y="3205171"/>
            <a:ext cx="361884" cy="2102"/>
          </a:xfrm>
          <a:prstGeom prst="line">
            <a:avLst/>
          </a:prstGeom>
          <a:solidFill>
            <a:srgbClr val="0098DB"/>
          </a:solidFill>
          <a:ln w="9525" cap="flat" cmpd="sng" algn="ctr">
            <a:solidFill>
              <a:srgbClr val="00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E8471A12-53DC-7BDC-B713-B6BE5A4C340E}"/>
              </a:ext>
            </a:extLst>
          </p:cNvPr>
          <p:cNvCxnSpPr/>
          <p:nvPr/>
        </p:nvCxnSpPr>
        <p:spPr bwMode="auto">
          <a:xfrm>
            <a:off x="8374145" y="3701188"/>
            <a:ext cx="361884" cy="2102"/>
          </a:xfrm>
          <a:prstGeom prst="line">
            <a:avLst/>
          </a:prstGeom>
          <a:solidFill>
            <a:srgbClr val="0098DB"/>
          </a:solidFill>
          <a:ln w="9525" cap="flat" cmpd="sng" algn="ctr">
            <a:solidFill>
              <a:srgbClr val="E11B2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04B8ED0-DBE1-AB48-B052-6C917F5B3B6B}"/>
              </a:ext>
            </a:extLst>
          </p:cNvPr>
          <p:cNvCxnSpPr/>
          <p:nvPr/>
        </p:nvCxnSpPr>
        <p:spPr bwMode="auto">
          <a:xfrm>
            <a:off x="8374145" y="4197205"/>
            <a:ext cx="361884" cy="2102"/>
          </a:xfrm>
          <a:prstGeom prst="line">
            <a:avLst/>
          </a:prstGeom>
          <a:solidFill>
            <a:srgbClr val="0098DB"/>
          </a:solidFill>
          <a:ln w="9525" cap="flat" cmpd="sng" algn="ctr">
            <a:solidFill>
              <a:srgbClr val="00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E7DA481E-9740-C2F9-EC1C-FE33C5D14625}"/>
              </a:ext>
            </a:extLst>
          </p:cNvPr>
          <p:cNvCxnSpPr/>
          <p:nvPr/>
        </p:nvCxnSpPr>
        <p:spPr bwMode="auto">
          <a:xfrm>
            <a:off x="8374145" y="4693222"/>
            <a:ext cx="361884" cy="2102"/>
          </a:xfrm>
          <a:prstGeom prst="line">
            <a:avLst/>
          </a:prstGeom>
          <a:solidFill>
            <a:srgbClr val="0098DB"/>
          </a:solidFill>
          <a:ln w="9525" cap="flat" cmpd="sng" algn="ctr">
            <a:solidFill>
              <a:srgbClr val="000000"/>
            </a:solidFill>
            <a:prstDash val="solid"/>
            <a:round/>
            <a:headEnd type="none" w="med" len="med"/>
            <a:tailEnd type="none" w="med" len="med"/>
          </a:ln>
          <a:effectLst/>
        </p:spPr>
      </p:cxnSp>
      <p:graphicFrame>
        <p:nvGraphicFramePr>
          <p:cNvPr id="13" name="Chart 12">
            <a:extLst>
              <a:ext uri="{FF2B5EF4-FFF2-40B4-BE49-F238E27FC236}">
                <a16:creationId xmlns:a16="http://schemas.microsoft.com/office/drawing/2014/main" id="{368652A2-2190-F4A9-5601-9DA2DD81244A}"/>
              </a:ext>
            </a:extLst>
          </p:cNvPr>
          <p:cNvGraphicFramePr/>
          <p:nvPr>
            <p:extLst>
              <p:ext uri="{D42A27DB-BD31-4B8C-83A1-F6EECF244321}">
                <p14:modId xmlns:p14="http://schemas.microsoft.com/office/powerpoint/2010/main" val="1342952355"/>
              </p:ext>
            </p:extLst>
          </p:nvPr>
        </p:nvGraphicFramePr>
        <p:xfrm>
          <a:off x="8296640" y="2413903"/>
          <a:ext cx="3429519" cy="396798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D7D5B30-3E4D-5972-B7AC-12D5F84CA261}"/>
              </a:ext>
            </a:extLst>
          </p:cNvPr>
          <p:cNvSpPr txBox="1"/>
          <p:nvPr/>
        </p:nvSpPr>
        <p:spPr>
          <a:xfrm>
            <a:off x="7651982" y="2988126"/>
            <a:ext cx="942333" cy="2154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Ancillary Cost</a:t>
            </a:r>
          </a:p>
        </p:txBody>
      </p:sp>
      <p:sp>
        <p:nvSpPr>
          <p:cNvPr id="16" name="TextBox 15">
            <a:extLst>
              <a:ext uri="{FF2B5EF4-FFF2-40B4-BE49-F238E27FC236}">
                <a16:creationId xmlns:a16="http://schemas.microsoft.com/office/drawing/2014/main" id="{82BD5EA9-9BE0-0FE3-27C4-86238DDA410D}"/>
              </a:ext>
            </a:extLst>
          </p:cNvPr>
          <p:cNvSpPr txBox="1"/>
          <p:nvPr/>
        </p:nvSpPr>
        <p:spPr>
          <a:xfrm>
            <a:off x="7728370" y="3476266"/>
            <a:ext cx="865943" cy="21544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Retained Risk*</a:t>
            </a:r>
          </a:p>
        </p:txBody>
      </p:sp>
      <p:sp>
        <p:nvSpPr>
          <p:cNvPr id="17" name="TextBox 16">
            <a:extLst>
              <a:ext uri="{FF2B5EF4-FFF2-40B4-BE49-F238E27FC236}">
                <a16:creationId xmlns:a16="http://schemas.microsoft.com/office/drawing/2014/main" id="{15842C9D-AF75-12D6-D7D4-CC1D577B24CF}"/>
              </a:ext>
            </a:extLst>
          </p:cNvPr>
          <p:cNvSpPr txBox="1"/>
          <p:nvPr/>
        </p:nvSpPr>
        <p:spPr>
          <a:xfrm>
            <a:off x="7606027" y="3975796"/>
            <a:ext cx="988287" cy="2154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Financing Cost</a:t>
            </a:r>
          </a:p>
        </p:txBody>
      </p:sp>
      <p:sp>
        <p:nvSpPr>
          <p:cNvPr id="19" name="TextBox 18">
            <a:extLst>
              <a:ext uri="{FF2B5EF4-FFF2-40B4-BE49-F238E27FC236}">
                <a16:creationId xmlns:a16="http://schemas.microsoft.com/office/drawing/2014/main" id="{BADC4975-FC28-E5F2-FD64-E68ECFE83F3A}"/>
              </a:ext>
            </a:extLst>
          </p:cNvPr>
          <p:cNvSpPr txBox="1"/>
          <p:nvPr/>
        </p:nvSpPr>
        <p:spPr>
          <a:xfrm>
            <a:off x="7751345" y="4469710"/>
            <a:ext cx="842969" cy="2154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Base Cost</a:t>
            </a:r>
          </a:p>
        </p:txBody>
      </p:sp>
      <p:sp>
        <p:nvSpPr>
          <p:cNvPr id="22" name="TextBox 21">
            <a:extLst>
              <a:ext uri="{FF2B5EF4-FFF2-40B4-BE49-F238E27FC236}">
                <a16:creationId xmlns:a16="http://schemas.microsoft.com/office/drawing/2014/main" id="{EA22B3BD-B150-9CB3-37BB-8CF9D7D7D87F}"/>
              </a:ext>
            </a:extLst>
          </p:cNvPr>
          <p:cNvSpPr txBox="1"/>
          <p:nvPr/>
        </p:nvSpPr>
        <p:spPr>
          <a:xfrm>
            <a:off x="7874301" y="2412252"/>
            <a:ext cx="4270187" cy="316344"/>
          </a:xfrm>
          <a:prstGeom prst="rect">
            <a:avLst/>
          </a:prstGeom>
        </p:spPr>
        <p:txBody>
          <a:bodyPr wrap="square"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a:ln>
                  <a:noFill/>
                </a:ln>
                <a:solidFill>
                  <a:schemeClr val="bg2">
                    <a:lumMod val="50000"/>
                  </a:schemeClr>
                </a:solidFill>
                <a:effectLst/>
                <a:uLnTx/>
                <a:uFillTx/>
                <a:latin typeface="Avenir Black" panose="02000503020000020003" pitchFamily="2" charset="0"/>
                <a:ea typeface="Franklin Gothic Demi" charset="0"/>
                <a:cs typeface="Franklin Gothic Demi" charset="0"/>
              </a:rPr>
              <a:t>Value for Money Example</a:t>
            </a:r>
          </a:p>
        </p:txBody>
      </p:sp>
      <p:sp>
        <p:nvSpPr>
          <p:cNvPr id="9" name="TextBox 8">
            <a:extLst>
              <a:ext uri="{FF2B5EF4-FFF2-40B4-BE49-F238E27FC236}">
                <a16:creationId xmlns:a16="http://schemas.microsoft.com/office/drawing/2014/main" id="{D90A9D63-2113-4699-757C-49E4505364FA}"/>
              </a:ext>
            </a:extLst>
          </p:cNvPr>
          <p:cNvSpPr txBox="1"/>
          <p:nvPr/>
        </p:nvSpPr>
        <p:spPr>
          <a:xfrm>
            <a:off x="11516995" y="3158254"/>
            <a:ext cx="638287" cy="369332"/>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accent1"/>
                </a:solidFill>
                <a:effectLst/>
                <a:uLnTx/>
                <a:uFillTx/>
                <a:latin typeface="Arial"/>
                <a:ea typeface="+mn-ea"/>
                <a:cs typeface="+mn-cs"/>
              </a:rPr>
              <a:t>Value for Money</a:t>
            </a:r>
          </a:p>
        </p:txBody>
      </p:sp>
      <p:sp>
        <p:nvSpPr>
          <p:cNvPr id="8" name="Right Brace 7">
            <a:extLst>
              <a:ext uri="{FF2B5EF4-FFF2-40B4-BE49-F238E27FC236}">
                <a16:creationId xmlns:a16="http://schemas.microsoft.com/office/drawing/2014/main" id="{542FB604-8380-D2BC-F6B4-A85CAC1C5C22}"/>
              </a:ext>
            </a:extLst>
          </p:cNvPr>
          <p:cNvSpPr/>
          <p:nvPr/>
        </p:nvSpPr>
        <p:spPr>
          <a:xfrm>
            <a:off x="11365705" y="3145631"/>
            <a:ext cx="90488" cy="43576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1BF9A8C-8E5E-8EE1-F5D0-3CC7BFF53786}"/>
              </a:ext>
            </a:extLst>
          </p:cNvPr>
          <p:cNvSpPr txBox="1"/>
          <p:nvPr/>
        </p:nvSpPr>
        <p:spPr>
          <a:xfrm>
            <a:off x="8641946" y="6389430"/>
            <a:ext cx="2730235" cy="253916"/>
          </a:xfrm>
          <a:prstGeom prst="rect">
            <a:avLst/>
          </a:prstGeom>
          <a:noFill/>
        </p:spPr>
        <p:txBody>
          <a:bodyPr wrap="none" rtlCol="0">
            <a:spAutoFit/>
          </a:bodyPr>
          <a:lstStyle/>
          <a:p>
            <a:r>
              <a:rPr lang="en-US" sz="1050"/>
              <a:t>* During construction and throughout lifecycle</a:t>
            </a:r>
          </a:p>
        </p:txBody>
      </p:sp>
      <p:pic>
        <p:nvPicPr>
          <p:cNvPr id="3" name="Picture 2">
            <a:extLst>
              <a:ext uri="{FF2B5EF4-FFF2-40B4-BE49-F238E27FC236}">
                <a16:creationId xmlns:a16="http://schemas.microsoft.com/office/drawing/2014/main" id="{24B2CA0F-2F15-2895-674E-8A8DDDA85A4A}"/>
              </a:ext>
            </a:extLst>
          </p:cNvPr>
          <p:cNvPicPr>
            <a:picLocks noChangeAspect="1"/>
          </p:cNvPicPr>
          <p:nvPr/>
        </p:nvPicPr>
        <p:blipFill>
          <a:blip r:embed="rId4"/>
          <a:stretch>
            <a:fillRect/>
          </a:stretch>
        </p:blipFill>
        <p:spPr>
          <a:xfrm>
            <a:off x="0" y="9558"/>
            <a:ext cx="12192000" cy="2097685"/>
          </a:xfrm>
          <a:prstGeom prst="rect">
            <a:avLst/>
          </a:prstGeom>
        </p:spPr>
      </p:pic>
      <p:sp>
        <p:nvSpPr>
          <p:cNvPr id="6" name="Google Shape;414;p62">
            <a:extLst>
              <a:ext uri="{FF2B5EF4-FFF2-40B4-BE49-F238E27FC236}">
                <a16:creationId xmlns:a16="http://schemas.microsoft.com/office/drawing/2014/main" id="{08FFB7AF-C209-550B-8400-81DB5E0BB97C}"/>
              </a:ext>
            </a:extLst>
          </p:cNvPr>
          <p:cNvSpPr txBox="1">
            <a:spLocks noChangeArrowheads="1"/>
          </p:cNvSpPr>
          <p:nvPr/>
        </p:nvSpPr>
        <p:spPr bwMode="auto">
          <a:xfrm>
            <a:off x="332356" y="2252055"/>
            <a:ext cx="11859644" cy="9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3000"/>
              <a:buFont typeface="Helvetica Neue Light" panose="02000403000000020004" pitchFamily="2" charset="0"/>
              <a:buNone/>
            </a:pPr>
            <a:r>
              <a:rPr lang="en-US" altLang="en-US" sz="3200" b="1">
                <a:solidFill>
                  <a:srgbClr val="203864"/>
                </a:solidFill>
                <a:latin typeface="Avenir Black" panose="02000503020000020003" pitchFamily="2" charset="0"/>
                <a:sym typeface="Helvetica Neue Light" panose="02000403000000020004" pitchFamily="2" charset="0"/>
              </a:rPr>
              <a:t>Value for Money</a:t>
            </a:r>
          </a:p>
        </p:txBody>
      </p:sp>
      <p:sp>
        <p:nvSpPr>
          <p:cNvPr id="23" name="TextBox 22">
            <a:extLst>
              <a:ext uri="{FF2B5EF4-FFF2-40B4-BE49-F238E27FC236}">
                <a16:creationId xmlns:a16="http://schemas.microsoft.com/office/drawing/2014/main" id="{D65782E7-AEDC-3E5A-24F8-1ADDB494F3FE}"/>
              </a:ext>
            </a:extLst>
          </p:cNvPr>
          <p:cNvSpPr txBox="1"/>
          <p:nvPr/>
        </p:nvSpPr>
        <p:spPr>
          <a:xfrm>
            <a:off x="332355" y="2923137"/>
            <a:ext cx="6775027" cy="3498394"/>
          </a:xfrm>
          <a:prstGeom prst="rect">
            <a:avLst/>
          </a:prstGeom>
          <a:noFill/>
        </p:spPr>
        <p:txBody>
          <a:bodyPr wrap="square" rtlCol="0">
            <a:spAutoFit/>
          </a:bodyPr>
          <a:lstStyle/>
          <a:p>
            <a:pPr>
              <a:defRPr/>
            </a:pPr>
            <a:r>
              <a:rPr lang="en-US" altLang="en-US" sz="1400" b="1">
                <a:solidFill>
                  <a:schemeClr val="bg2">
                    <a:lumMod val="50000"/>
                  </a:schemeClr>
                </a:solidFill>
                <a:latin typeface="Avenir Black" panose="02000503020000020003" pitchFamily="2" charset="0"/>
                <a:ea typeface="Franklin Gothic Demi" charset="0"/>
                <a:cs typeface="Microsoft Sans Serif" panose="020B0604020202020204" pitchFamily="34" charset="0"/>
              </a:rPr>
              <a:t>Value for Money (</a:t>
            </a:r>
            <a:r>
              <a:rPr lang="en-US" altLang="en-US" sz="1400" b="1" err="1">
                <a:solidFill>
                  <a:schemeClr val="bg2">
                    <a:lumMod val="50000"/>
                  </a:schemeClr>
                </a:solidFill>
                <a:latin typeface="Avenir Black" panose="02000503020000020003" pitchFamily="2" charset="0"/>
                <a:ea typeface="Franklin Gothic Demi" charset="0"/>
                <a:cs typeface="Microsoft Sans Serif" panose="020B0604020202020204" pitchFamily="34" charset="0"/>
              </a:rPr>
              <a:t>VfM</a:t>
            </a:r>
            <a:r>
              <a:rPr lang="en-US" altLang="en-US" sz="1400" b="1">
                <a:solidFill>
                  <a:schemeClr val="bg2">
                    <a:lumMod val="50000"/>
                  </a:schemeClr>
                </a:solidFill>
                <a:latin typeface="Avenir Black" panose="02000503020000020003" pitchFamily="2" charset="0"/>
                <a:ea typeface="Franklin Gothic Demi" charset="0"/>
                <a:cs typeface="Microsoft Sans Serif" panose="020B0604020202020204" pitchFamily="34" charset="0"/>
              </a:rPr>
              <a:t>) analysis </a:t>
            </a:r>
            <a:r>
              <a:rPr lang="en-US" altLang="en-US" sz="1400" b="1">
                <a:solidFill>
                  <a:schemeClr val="bg2">
                    <a:lumMod val="50000"/>
                  </a:schemeClr>
                </a:solidFill>
                <a:latin typeface="Avenir Black" panose="02000503020000020003" pitchFamily="2" charset="0"/>
                <a:ea typeface="Franklin Gothic Book" charset="0"/>
                <a:cs typeface="Microsoft Sans Serif" panose="020B0604020202020204" pitchFamily="34" charset="0"/>
              </a:rPr>
              <a:t>is a process that can be used to compare the financial impacts for the public sector of a P3 project, compared against traditional public delivery alternatives. </a:t>
            </a:r>
          </a:p>
          <a:p>
            <a:pPr>
              <a:spcBef>
                <a:spcPts val="0"/>
              </a:spcBef>
              <a:defRPr/>
            </a:pPr>
            <a:br>
              <a:rPr lang="en-US" altLang="en-US" sz="1400" kern="0">
                <a:solidFill>
                  <a:schemeClr val="bg2">
                    <a:lumMod val="50000"/>
                  </a:schemeClr>
                </a:solidFill>
                <a:latin typeface="Avenir Light" panose="020B0402020203020204" pitchFamily="34" charset="77"/>
                <a:ea typeface="Franklin Gothic Demi" charset="0"/>
                <a:cs typeface="Franklin Gothic Demi" charset="0"/>
              </a:rPr>
            </a:br>
            <a:r>
              <a:rPr lang="en-US" altLang="en-US" sz="1400" kern="0">
                <a:solidFill>
                  <a:schemeClr val="bg2">
                    <a:lumMod val="50000"/>
                  </a:schemeClr>
                </a:solidFill>
                <a:latin typeface="Avenir Light" panose="020B0402020203020204" pitchFamily="34" charset="77"/>
                <a:ea typeface="Franklin Gothic Demi" charset="0"/>
                <a:cs typeface="Franklin Gothic Demi" charset="0"/>
              </a:rPr>
              <a:t>The process to establish </a:t>
            </a:r>
            <a:r>
              <a:rPr lang="en-US" altLang="en-US" sz="1400" kern="0" err="1">
                <a:solidFill>
                  <a:schemeClr val="bg2">
                    <a:lumMod val="50000"/>
                  </a:schemeClr>
                </a:solidFill>
                <a:latin typeface="Avenir Light" panose="020B0402020203020204" pitchFamily="34" charset="77"/>
                <a:ea typeface="Franklin Gothic Demi" charset="0"/>
                <a:cs typeface="Franklin Gothic Demi" charset="0"/>
              </a:rPr>
              <a:t>VfM</a:t>
            </a:r>
            <a:r>
              <a:rPr lang="en-US" altLang="en-US" sz="1400" kern="0">
                <a:solidFill>
                  <a:schemeClr val="bg2">
                    <a:lumMod val="50000"/>
                  </a:schemeClr>
                </a:solidFill>
                <a:latin typeface="Avenir Light" panose="020B0402020203020204" pitchFamily="34" charset="77"/>
                <a:ea typeface="Franklin Gothic Demi" charset="0"/>
                <a:cs typeface="Franklin Gothic Demi" charset="0"/>
              </a:rPr>
              <a:t> includes:</a:t>
            </a:r>
          </a:p>
          <a:p>
            <a:pPr lvl="0" defTabSz="816114">
              <a:spcBef>
                <a:spcPts val="1632"/>
              </a:spcBef>
              <a:buClr>
                <a:srgbClr val="FFC000"/>
              </a:buClr>
              <a:defRPr/>
            </a:pPr>
            <a:r>
              <a:rPr lang="en-US" sz="1400">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Creating a </a:t>
            </a:r>
            <a:r>
              <a:rPr lang="en-US" sz="1400">
                <a:solidFill>
                  <a:schemeClr val="bg2">
                    <a:lumMod val="50000"/>
                  </a:schemeClr>
                </a:solidFill>
                <a:latin typeface="Avenir Light" panose="020B0402020203020204" pitchFamily="34" charset="77"/>
                <a:ea typeface="Franklin Gothic Demi" charset="0"/>
                <a:cs typeface="Microsoft Sans Serif" panose="020B0604020202020204" pitchFamily="34" charset="0"/>
              </a:rPr>
              <a:t>Public Sector Comparator (PSC)</a:t>
            </a:r>
            <a:r>
              <a:rPr lang="en-US" sz="1400">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 which estimates the </a:t>
            </a:r>
            <a:r>
              <a:rPr lang="en-US" sz="1400" b="1">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whole-life cost to the public sector </a:t>
            </a:r>
            <a:r>
              <a:rPr lang="en-US" sz="1400">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of the project through a traditional procurement approach including development and finance, operations and maintenance, and lifecycle management;</a:t>
            </a:r>
          </a:p>
          <a:p>
            <a:pPr lvl="0" defTabSz="816114">
              <a:spcBef>
                <a:spcPts val="1632"/>
              </a:spcBef>
              <a:buClr>
                <a:srgbClr val="FFC000"/>
              </a:buClr>
              <a:defRPr/>
            </a:pPr>
            <a:r>
              <a:rPr lang="en-US" sz="1400">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Estimating the whole-life cost of the P3 alternative (either as proposed by a private bidder or a hypothetical “shadow bid” at the pre-procurement stage); and</a:t>
            </a:r>
          </a:p>
          <a:p>
            <a:pPr lvl="0" defTabSz="816114">
              <a:spcBef>
                <a:spcPts val="1632"/>
              </a:spcBef>
              <a:buClr>
                <a:srgbClr val="FFC000"/>
              </a:buClr>
              <a:defRPr/>
            </a:pPr>
            <a:r>
              <a:rPr lang="en-US" sz="1400">
                <a:solidFill>
                  <a:schemeClr val="bg2">
                    <a:lumMod val="50000"/>
                  </a:schemeClr>
                </a:solidFill>
                <a:latin typeface="Avenir Light" panose="020B0402020203020204" pitchFamily="34" charset="77"/>
                <a:ea typeface="Franklin Gothic Book" charset="0"/>
                <a:cs typeface="Microsoft Sans Serif" panose="020B0604020202020204" pitchFamily="34" charset="0"/>
              </a:rPr>
              <a:t>Comparing results.</a:t>
            </a:r>
          </a:p>
          <a:p>
            <a:pPr lvl="0" defTabSz="816114">
              <a:spcBef>
                <a:spcPts val="1632"/>
              </a:spcBef>
              <a:buClr>
                <a:srgbClr val="FFC000"/>
              </a:buClr>
              <a:defRPr/>
            </a:pPr>
            <a:r>
              <a:rPr lang="en-US" altLang="en-US" sz="1400" b="1">
                <a:solidFill>
                  <a:schemeClr val="bg2">
                    <a:lumMod val="50000"/>
                  </a:schemeClr>
                </a:solidFill>
                <a:latin typeface="Avenir Black" panose="02000503020000020003" pitchFamily="2" charset="0"/>
                <a:ea typeface="Franklin Gothic Demi" charset="0"/>
                <a:cs typeface="Microsoft Sans Serif" panose="020B0604020202020204" pitchFamily="34" charset="0"/>
              </a:rPr>
              <a:t>Value for Money is an industry-accepted decision driver.</a:t>
            </a:r>
            <a:endParaRPr lang="en-US" altLang="en-US" sz="1400" b="1" kern="0">
              <a:solidFill>
                <a:schemeClr val="bg2">
                  <a:lumMod val="50000"/>
                </a:schemeClr>
              </a:solidFill>
              <a:latin typeface="Avenir Black" panose="02000503020000020003" pitchFamily="2" charset="0"/>
              <a:ea typeface="Franklin Gothic Book" charset="0"/>
              <a:cs typeface="Franklin Gothic Book" charset="0"/>
            </a:endParaRPr>
          </a:p>
        </p:txBody>
      </p:sp>
    </p:spTree>
    <p:extLst>
      <p:ext uri="{BB962C8B-B14F-4D97-AF65-F5344CB8AC3E}">
        <p14:creationId xmlns:p14="http://schemas.microsoft.com/office/powerpoint/2010/main" val="21980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009AA-18CD-7494-E863-473868F0EB45}"/>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434438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ec310851-9bdc-47bb-b53c-faadabe4afab"/>
</p:tagLst>
</file>

<file path=ppt/tags/tag2.xml><?xml version="1.0" encoding="utf-8"?>
<p:tagLst xmlns:a="http://schemas.openxmlformats.org/drawingml/2006/main" xmlns:r="http://schemas.openxmlformats.org/officeDocument/2006/relationships" xmlns:p="http://schemas.openxmlformats.org/presentationml/2006/main">
  <p:tag name="__PE_POLL_EMBED_ID" val="252b9996-3c16-45c3-ba64-a1972988160a"/>
</p:tagLst>
</file>

<file path=ppt/tags/tag3.xml><?xml version="1.0" encoding="utf-8"?>
<p:tagLst xmlns:a="http://schemas.openxmlformats.org/drawingml/2006/main" xmlns:r="http://schemas.openxmlformats.org/officeDocument/2006/relationships" xmlns:p="http://schemas.openxmlformats.org/presentationml/2006/main">
  <p:tag name="__PE_POLL_EMBED_ID" val="4e59b132-33df-47c6-8f67-6bd796aba5fd"/>
</p:tagLst>
</file>

<file path=ppt/tags/tag4.xml><?xml version="1.0" encoding="utf-8"?>
<p:tagLst xmlns:a="http://schemas.openxmlformats.org/drawingml/2006/main" xmlns:r="http://schemas.openxmlformats.org/officeDocument/2006/relationships" xmlns:p="http://schemas.openxmlformats.org/presentationml/2006/main">
  <p:tag name="__PE_POLL_EMBED_ID" val="5735e883-6706-4caa-b452-b55dd83e1ea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3 Direct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eading">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ed Masterslide Template Final" id="{DCC024F1-6168-40A0-B0B9-18EE1E23D416}" vid="{D10D16C6-6A55-40F7-9E31-7B97E6FFDC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B Corpo Blue">
    <a:dk1>
      <a:srgbClr val="0046AD"/>
    </a:dk1>
    <a:lt1>
      <a:srgbClr val="FFFFFF"/>
    </a:lt1>
    <a:dk2>
      <a:srgbClr val="0098DB"/>
    </a:dk2>
    <a:lt2>
      <a:srgbClr val="FFC000"/>
    </a:lt2>
    <a:accent1>
      <a:srgbClr val="0098DB"/>
    </a:accent1>
    <a:accent2>
      <a:srgbClr val="50C9FF"/>
    </a:accent2>
    <a:accent3>
      <a:srgbClr val="C4EDFF"/>
    </a:accent3>
    <a:accent4>
      <a:srgbClr val="9A9B9C"/>
    </a:accent4>
    <a:accent5>
      <a:srgbClr val="666465"/>
    </a:accent5>
    <a:accent6>
      <a:srgbClr val="000000"/>
    </a:accent6>
    <a:hlink>
      <a:srgbClr val="0046AD"/>
    </a:hlink>
    <a:folHlink>
      <a:srgbClr val="0098DB"/>
    </a:folHlink>
  </a:clrScheme>
  <a:fontScheme name="Geniv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6c48d3-a99c-406b-b83a-7f841635fa76">
      <Terms xmlns="http://schemas.microsoft.com/office/infopath/2007/PartnerControls"/>
    </lcf76f155ced4ddcb4097134ff3c332f>
    <TaxCatchAll xmlns="e3e84f16-2471-4840-a896-c3968fea28fa" xsi:nil="true"/>
    <_Flow_SignoffStatus xmlns="526c48d3-a99c-406b-b83a-7f841635fa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BCFB4DBEDEAA4F922FB186B21DBB4D" ma:contentTypeVersion="14" ma:contentTypeDescription="Create a new document." ma:contentTypeScope="" ma:versionID="960eaf3ab60e19f07f25971f67ff5b70">
  <xsd:schema xmlns:xsd="http://www.w3.org/2001/XMLSchema" xmlns:xs="http://www.w3.org/2001/XMLSchema" xmlns:p="http://schemas.microsoft.com/office/2006/metadata/properties" xmlns:ns2="526c48d3-a99c-406b-b83a-7f841635fa76" xmlns:ns3="e3e84f16-2471-4840-a896-c3968fea28fa" targetNamespace="http://schemas.microsoft.com/office/2006/metadata/properties" ma:root="true" ma:fieldsID="a0d3fd38beff036ec116147aa09023b9" ns2:_="" ns3:_="">
    <xsd:import namespace="526c48d3-a99c-406b-b83a-7f841635fa76"/>
    <xsd:import namespace="e3e84f16-2471-4840-a896-c3968fea28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c48d3-a99c-406b-b83a-7f841635f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83b818-6f40-463b-9c19-2a15dd709d4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e84f16-2471-4840-a896-c3968fea28f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ec4f91-27ef-4924-86d8-d985e1ee4d6b}" ma:internalName="TaxCatchAll" ma:showField="CatchAllData" ma:web="e3e84f16-2471-4840-a896-c3968fea2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E8C04-D210-4EC8-A2CA-F4F8677A6758}">
  <ds:schemaRefs>
    <ds:schemaRef ds:uri="526c48d3-a99c-406b-b83a-7f841635fa76"/>
    <ds:schemaRef ds:uri="e3e84f16-2471-4840-a896-c3968fea28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E86FE1-5AF7-4F5D-AE05-8987D5C46884}">
  <ds:schemaRefs>
    <ds:schemaRef ds:uri="http://schemas.microsoft.com/sharepoint/v3/contenttype/forms"/>
  </ds:schemaRefs>
</ds:datastoreItem>
</file>

<file path=customXml/itemProps3.xml><?xml version="1.0" encoding="utf-8"?>
<ds:datastoreItem xmlns:ds="http://schemas.openxmlformats.org/officeDocument/2006/customXml" ds:itemID="{5DEDECC3-4C2C-4F4F-8C63-5887E2049BDC}">
  <ds:schemaRefs>
    <ds:schemaRef ds:uri="526c48d3-a99c-406b-b83a-7f841635fa76"/>
    <ds:schemaRef ds:uri="e3e84f16-2471-4840-a896-c3968fea28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233</TotalTime>
  <Words>2485</Words>
  <Application>Microsoft Office PowerPoint</Application>
  <PresentationFormat>Widescreen</PresentationFormat>
  <Paragraphs>299</Paragraphs>
  <Slides>25</Slides>
  <Notes>15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25</vt:i4>
      </vt:variant>
    </vt:vector>
  </HeadingPairs>
  <TitlesOfParts>
    <vt:vector size="43" baseType="lpstr">
      <vt:lpstr>Amasis MT Pro Medium</vt:lpstr>
      <vt:lpstr>Arial</vt:lpstr>
      <vt:lpstr>Arial Narrow</vt:lpstr>
      <vt:lpstr>Avenir Black</vt:lpstr>
      <vt:lpstr>Avenir Book</vt:lpstr>
      <vt:lpstr>Avenir Heavy</vt:lpstr>
      <vt:lpstr>Avenir Light</vt:lpstr>
      <vt:lpstr>Avenir Medium</vt:lpstr>
      <vt:lpstr>Calibri</vt:lpstr>
      <vt:lpstr>Calibri Light</vt:lpstr>
      <vt:lpstr>Helvetica</vt:lpstr>
      <vt:lpstr>Helvetica bold</vt:lpstr>
      <vt:lpstr>Helvetica Light</vt:lpstr>
      <vt:lpstr>Helvetica Neue</vt:lpstr>
      <vt:lpstr>Helvetica Neue Light</vt:lpstr>
      <vt:lpstr>Helvetica Neue Thin</vt:lpstr>
      <vt:lpstr>Office Theme</vt:lpstr>
      <vt:lpstr>P3 Direct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Todd</dc:creator>
  <cp:lastModifiedBy>Jonathan Hunt</cp:lastModifiedBy>
  <cp:revision>2</cp:revision>
  <dcterms:created xsi:type="dcterms:W3CDTF">2022-10-08T00:44:08Z</dcterms:created>
  <dcterms:modified xsi:type="dcterms:W3CDTF">2025-09-26T17:54:24Z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0x0101003FBCFB4DBEDEAA4F922FB186B21DBB4D</vt:lpwstr>
  </property>
  <property fmtid="{D5CDD505-2E9C-101B-9397-08002B2CF9AE}" pid="3" name="MediaServiceImageTags">
    <vt:lpwstr/>
  </property>
</Properties>
</file>